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60" r:id="rId2"/>
    <p:sldId id="259" r:id="rId3"/>
    <p:sldId id="265" r:id="rId4"/>
    <p:sldId id="266" r:id="rId5"/>
    <p:sldId id="295" r:id="rId6"/>
    <p:sldId id="296" r:id="rId7"/>
    <p:sldId id="268" r:id="rId8"/>
    <p:sldId id="263" r:id="rId9"/>
    <p:sldId id="267" r:id="rId10"/>
    <p:sldId id="297" r:id="rId11"/>
    <p:sldId id="298" r:id="rId12"/>
    <p:sldId id="299" r:id="rId13"/>
    <p:sldId id="300" r:id="rId14"/>
    <p:sldId id="294" r:id="rId15"/>
    <p:sldId id="270" r:id="rId16"/>
    <p:sldId id="282" r:id="rId17"/>
    <p:sldId id="301" r:id="rId18"/>
    <p:sldId id="287" r:id="rId19"/>
    <p:sldId id="286"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2364E"/>
    <a:srgbClr val="DEDDDF"/>
    <a:srgbClr val="0AC8D2"/>
    <a:srgbClr val="C3C1C4"/>
    <a:srgbClr val="F3F3F3"/>
    <a:srgbClr val="0CC6C2"/>
    <a:srgbClr val="07949B"/>
    <a:srgbClr val="00B2DB"/>
    <a:srgbClr val="07D5D5"/>
    <a:srgbClr val="5AEFF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1317" autoAdjust="0"/>
    <p:restoredTop sz="94660"/>
  </p:normalViewPr>
  <p:slideViewPr>
    <p:cSldViewPr snapToGrid="0">
      <p:cViewPr varScale="1">
        <p:scale>
          <a:sx n="76" d="100"/>
          <a:sy n="76" d="100"/>
        </p:scale>
        <p:origin x="450"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A10322B-BFCA-4F3E-BF0C-E708231D63E2}" type="datetimeFigureOut">
              <a:rPr lang="en-US" smtClean="0"/>
              <a:t>8/24/2021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FBE5AD9-F2DC-4322-A30A-5A25F105532C}" type="slidenum">
              <a:rPr lang="en-US" smtClean="0"/>
              <a:t>‹#›</a:t>
            </a:fld>
            <a:endParaRPr lang="en-US"/>
          </a:p>
        </p:txBody>
      </p:sp>
    </p:spTree>
    <p:extLst>
      <p:ext uri="{BB962C8B-B14F-4D97-AF65-F5344CB8AC3E}">
        <p14:creationId xmlns:p14="http://schemas.microsoft.com/office/powerpoint/2010/main" val="31811114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A10322B-BFCA-4F3E-BF0C-E708231D63E2}" type="datetimeFigureOut">
              <a:rPr lang="en-US" smtClean="0"/>
              <a:t>8/24/2021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FBE5AD9-F2DC-4322-A30A-5A25F105532C}" type="slidenum">
              <a:rPr lang="en-US" smtClean="0"/>
              <a:t>‹#›</a:t>
            </a:fld>
            <a:endParaRPr lang="en-US"/>
          </a:p>
        </p:txBody>
      </p:sp>
    </p:spTree>
    <p:extLst>
      <p:ext uri="{BB962C8B-B14F-4D97-AF65-F5344CB8AC3E}">
        <p14:creationId xmlns:p14="http://schemas.microsoft.com/office/powerpoint/2010/main" val="32547578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A10322B-BFCA-4F3E-BF0C-E708231D63E2}" type="datetimeFigureOut">
              <a:rPr lang="en-US" smtClean="0"/>
              <a:t>8/24/2021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FBE5AD9-F2DC-4322-A30A-5A25F105532C}" type="slidenum">
              <a:rPr lang="en-US" smtClean="0"/>
              <a:t>‹#›</a:t>
            </a:fld>
            <a:endParaRPr lang="en-US"/>
          </a:p>
        </p:txBody>
      </p:sp>
    </p:spTree>
    <p:extLst>
      <p:ext uri="{BB962C8B-B14F-4D97-AF65-F5344CB8AC3E}">
        <p14:creationId xmlns:p14="http://schemas.microsoft.com/office/powerpoint/2010/main" val="14109797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A10322B-BFCA-4F3E-BF0C-E708231D63E2}" type="datetimeFigureOut">
              <a:rPr lang="en-US" smtClean="0"/>
              <a:t>8/24/2021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FBE5AD9-F2DC-4322-A30A-5A25F105532C}" type="slidenum">
              <a:rPr lang="en-US" smtClean="0"/>
              <a:t>‹#›</a:t>
            </a:fld>
            <a:endParaRPr lang="en-US"/>
          </a:p>
        </p:txBody>
      </p:sp>
    </p:spTree>
    <p:extLst>
      <p:ext uri="{BB962C8B-B14F-4D97-AF65-F5344CB8AC3E}">
        <p14:creationId xmlns:p14="http://schemas.microsoft.com/office/powerpoint/2010/main" val="27051916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A10322B-BFCA-4F3E-BF0C-E708231D63E2}" type="datetimeFigureOut">
              <a:rPr lang="en-US" smtClean="0"/>
              <a:t>8/24/2021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FBE5AD9-F2DC-4322-A30A-5A25F105532C}" type="slidenum">
              <a:rPr lang="en-US" smtClean="0"/>
              <a:t>‹#›</a:t>
            </a:fld>
            <a:endParaRPr lang="en-US"/>
          </a:p>
        </p:txBody>
      </p:sp>
    </p:spTree>
    <p:extLst>
      <p:ext uri="{BB962C8B-B14F-4D97-AF65-F5344CB8AC3E}">
        <p14:creationId xmlns:p14="http://schemas.microsoft.com/office/powerpoint/2010/main" val="27087346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A10322B-BFCA-4F3E-BF0C-E708231D63E2}" type="datetimeFigureOut">
              <a:rPr lang="en-US" smtClean="0"/>
              <a:t>8/24/2021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FBE5AD9-F2DC-4322-A30A-5A25F105532C}" type="slidenum">
              <a:rPr lang="en-US" smtClean="0"/>
              <a:t>‹#›</a:t>
            </a:fld>
            <a:endParaRPr lang="en-US"/>
          </a:p>
        </p:txBody>
      </p:sp>
    </p:spTree>
    <p:extLst>
      <p:ext uri="{BB962C8B-B14F-4D97-AF65-F5344CB8AC3E}">
        <p14:creationId xmlns:p14="http://schemas.microsoft.com/office/powerpoint/2010/main" val="6117474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A10322B-BFCA-4F3E-BF0C-E708231D63E2}" type="datetimeFigureOut">
              <a:rPr lang="en-US" smtClean="0"/>
              <a:t>8/24/2021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FBE5AD9-F2DC-4322-A30A-5A25F105532C}" type="slidenum">
              <a:rPr lang="en-US" smtClean="0"/>
              <a:t>‹#›</a:t>
            </a:fld>
            <a:endParaRPr lang="en-US"/>
          </a:p>
        </p:txBody>
      </p:sp>
    </p:spTree>
    <p:extLst>
      <p:ext uri="{BB962C8B-B14F-4D97-AF65-F5344CB8AC3E}">
        <p14:creationId xmlns:p14="http://schemas.microsoft.com/office/powerpoint/2010/main" val="625359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A10322B-BFCA-4F3E-BF0C-E708231D63E2}" type="datetimeFigureOut">
              <a:rPr lang="en-US" smtClean="0"/>
              <a:t>8/24/2021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FBE5AD9-F2DC-4322-A30A-5A25F105532C}" type="slidenum">
              <a:rPr lang="en-US" smtClean="0"/>
              <a:t>‹#›</a:t>
            </a:fld>
            <a:endParaRPr lang="en-US"/>
          </a:p>
        </p:txBody>
      </p:sp>
    </p:spTree>
    <p:extLst>
      <p:ext uri="{BB962C8B-B14F-4D97-AF65-F5344CB8AC3E}">
        <p14:creationId xmlns:p14="http://schemas.microsoft.com/office/powerpoint/2010/main" val="32491389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A10322B-BFCA-4F3E-BF0C-E708231D63E2}" type="datetimeFigureOut">
              <a:rPr lang="en-US" smtClean="0"/>
              <a:t>8/24/2021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FBE5AD9-F2DC-4322-A30A-5A25F105532C}" type="slidenum">
              <a:rPr lang="en-US" smtClean="0"/>
              <a:t>‹#›</a:t>
            </a:fld>
            <a:endParaRPr lang="en-US"/>
          </a:p>
        </p:txBody>
      </p:sp>
    </p:spTree>
    <p:extLst>
      <p:ext uri="{BB962C8B-B14F-4D97-AF65-F5344CB8AC3E}">
        <p14:creationId xmlns:p14="http://schemas.microsoft.com/office/powerpoint/2010/main" val="17402936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A10322B-BFCA-4F3E-BF0C-E708231D63E2}" type="datetimeFigureOut">
              <a:rPr lang="en-US" smtClean="0"/>
              <a:t>8/24/2021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FBE5AD9-F2DC-4322-A30A-5A25F105532C}" type="slidenum">
              <a:rPr lang="en-US" smtClean="0"/>
              <a:t>‹#›</a:t>
            </a:fld>
            <a:endParaRPr lang="en-US"/>
          </a:p>
        </p:txBody>
      </p:sp>
    </p:spTree>
    <p:extLst>
      <p:ext uri="{BB962C8B-B14F-4D97-AF65-F5344CB8AC3E}">
        <p14:creationId xmlns:p14="http://schemas.microsoft.com/office/powerpoint/2010/main" val="26079861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A10322B-BFCA-4F3E-BF0C-E708231D63E2}" type="datetimeFigureOut">
              <a:rPr lang="en-US" smtClean="0"/>
              <a:t>8/24/2021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FBE5AD9-F2DC-4322-A30A-5A25F105532C}" type="slidenum">
              <a:rPr lang="en-US" smtClean="0"/>
              <a:t>‹#›</a:t>
            </a:fld>
            <a:endParaRPr lang="en-US"/>
          </a:p>
        </p:txBody>
      </p:sp>
    </p:spTree>
    <p:extLst>
      <p:ext uri="{BB962C8B-B14F-4D97-AF65-F5344CB8AC3E}">
        <p14:creationId xmlns:p14="http://schemas.microsoft.com/office/powerpoint/2010/main" val="38735833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A10322B-BFCA-4F3E-BF0C-E708231D63E2}" type="datetimeFigureOut">
              <a:rPr lang="en-US" smtClean="0"/>
              <a:t>8/24/2021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FBE5AD9-F2DC-4322-A30A-5A25F105532C}" type="slidenum">
              <a:rPr lang="en-US" smtClean="0"/>
              <a:t>‹#›</a:t>
            </a:fld>
            <a:endParaRPr lang="en-US"/>
          </a:p>
        </p:txBody>
      </p:sp>
    </p:spTree>
    <p:extLst>
      <p:ext uri="{BB962C8B-B14F-4D97-AF65-F5344CB8AC3E}">
        <p14:creationId xmlns:p14="http://schemas.microsoft.com/office/powerpoint/2010/main" val="124335830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jp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0" y="0"/>
            <a:ext cx="826262" cy="6858000"/>
          </a:xfrm>
          <a:prstGeom prst="rect">
            <a:avLst/>
          </a:prstGeom>
          <a:solidFill>
            <a:srgbClr val="C3C1C4">
              <a:alpha val="4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11" name="Rectangle 10"/>
          <p:cNvSpPr/>
          <p:nvPr/>
        </p:nvSpPr>
        <p:spPr>
          <a:xfrm>
            <a:off x="0" y="0"/>
            <a:ext cx="695325" cy="6858000"/>
          </a:xfrm>
          <a:prstGeom prst="rect">
            <a:avLst/>
          </a:prstGeom>
          <a:solidFill>
            <a:srgbClr val="0AC8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5515" y="211244"/>
            <a:ext cx="3374646" cy="1731856"/>
          </a:xfrm>
          <a:prstGeom prst="rect">
            <a:avLst/>
          </a:prstGeom>
        </p:spPr>
      </p:pic>
      <p:sp>
        <p:nvSpPr>
          <p:cNvPr id="7" name="Title 1"/>
          <p:cNvSpPr txBox="1">
            <a:spLocks/>
          </p:cNvSpPr>
          <p:nvPr/>
        </p:nvSpPr>
        <p:spPr>
          <a:xfrm>
            <a:off x="950912" y="3582521"/>
            <a:ext cx="10936288" cy="1300989"/>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solidFill>
                  <a:srgbClr val="22364E"/>
                </a:solidFill>
                <a:latin typeface="Times New Roman" panose="02020603050405020304" pitchFamily="18" charset="0"/>
                <a:ea typeface="Roboto Lt" pitchFamily="2" charset="0"/>
                <a:cs typeface="Times New Roman" panose="02020603050405020304" pitchFamily="18" charset="0"/>
              </a:rPr>
              <a:t>Analysis of Global Wildlife Trade Data Using Named Entity Recognition to Extract Top Reason for Sharks Being Endangered Species</a:t>
            </a:r>
          </a:p>
        </p:txBody>
      </p:sp>
      <p:sp>
        <p:nvSpPr>
          <p:cNvPr id="8" name="Title 1"/>
          <p:cNvSpPr txBox="1">
            <a:spLocks/>
          </p:cNvSpPr>
          <p:nvPr/>
        </p:nvSpPr>
        <p:spPr>
          <a:xfrm>
            <a:off x="950912" y="5389412"/>
            <a:ext cx="10515600" cy="1325563"/>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en-US" sz="2000" dirty="0" err="1">
                <a:solidFill>
                  <a:srgbClr val="22364E"/>
                </a:solidFill>
                <a:latin typeface="Times New Roman" panose="02020603050405020304" pitchFamily="18" charset="0"/>
                <a:ea typeface="Roboto Lt" pitchFamily="2" charset="0"/>
                <a:cs typeface="Times New Roman" panose="02020603050405020304" pitchFamily="18" charset="0"/>
              </a:rPr>
              <a:t>Koustav</a:t>
            </a:r>
            <a:r>
              <a:rPr lang="en-US" sz="2000" dirty="0">
                <a:solidFill>
                  <a:srgbClr val="22364E"/>
                </a:solidFill>
                <a:latin typeface="Times New Roman" panose="02020603050405020304" pitchFamily="18" charset="0"/>
                <a:ea typeface="Roboto Lt" pitchFamily="2" charset="0"/>
                <a:cs typeface="Times New Roman" panose="02020603050405020304" pitchFamily="18" charset="0"/>
              </a:rPr>
              <a:t> Pain (</a:t>
            </a:r>
            <a:r>
              <a:rPr lang="en-US" sz="2000" dirty="0" err="1">
                <a:solidFill>
                  <a:srgbClr val="22364E"/>
                </a:solidFill>
                <a:latin typeface="Times New Roman" panose="02020603050405020304" pitchFamily="18" charset="0"/>
                <a:ea typeface="Roboto Lt" pitchFamily="2" charset="0"/>
                <a:cs typeface="Times New Roman" panose="02020603050405020304" pitchFamily="18" charset="0"/>
              </a:rPr>
              <a:t>Tukai</a:t>
            </a:r>
            <a:r>
              <a:rPr lang="en-US" sz="2000" dirty="0">
                <a:solidFill>
                  <a:srgbClr val="22364E"/>
                </a:solidFill>
                <a:latin typeface="Times New Roman" panose="02020603050405020304" pitchFamily="18" charset="0"/>
                <a:ea typeface="Roboto Lt" pitchFamily="2" charset="0"/>
                <a:cs typeface="Times New Roman" panose="02020603050405020304" pitchFamily="18" charset="0"/>
              </a:rPr>
              <a:t>) (B00 795292)</a:t>
            </a: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90161" y="211244"/>
            <a:ext cx="7793432" cy="2711465"/>
          </a:xfrm>
          <a:prstGeom prst="rect">
            <a:avLst/>
          </a:prstGeom>
        </p:spPr>
      </p:pic>
      <p:cxnSp>
        <p:nvCxnSpPr>
          <p:cNvPr id="16" name="Straight Connector 15"/>
          <p:cNvCxnSpPr/>
          <p:nvPr/>
        </p:nvCxnSpPr>
        <p:spPr>
          <a:xfrm>
            <a:off x="950912" y="5191126"/>
            <a:ext cx="11032681" cy="0"/>
          </a:xfrm>
          <a:prstGeom prst="line">
            <a:avLst/>
          </a:prstGeom>
          <a:ln w="63500">
            <a:solidFill>
              <a:srgbClr val="0AC8D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58868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9906000" y="0"/>
            <a:ext cx="2286000" cy="6858000"/>
          </a:xfrm>
          <a:prstGeom prst="rect">
            <a:avLst/>
          </a:prstGeom>
          <a:solidFill>
            <a:srgbClr val="C3C1C4">
              <a:alpha val="4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2" name="Title 1"/>
          <p:cNvSpPr>
            <a:spLocks noGrp="1"/>
          </p:cNvSpPr>
          <p:nvPr>
            <p:ph type="title"/>
          </p:nvPr>
        </p:nvSpPr>
        <p:spPr>
          <a:xfrm>
            <a:off x="838200" y="-7407"/>
            <a:ext cx="10515600" cy="1325563"/>
          </a:xfrm>
        </p:spPr>
        <p:txBody>
          <a:bodyPr>
            <a:normAutofit/>
          </a:bodyPr>
          <a:lstStyle/>
          <a:p>
            <a:pPr algn="ctr"/>
            <a:r>
              <a:rPr lang="en-US" sz="4800" dirty="0">
                <a:solidFill>
                  <a:srgbClr val="22364E"/>
                </a:solidFill>
                <a:latin typeface="Times New Roman" panose="02020603050405020304" pitchFamily="18" charset="0"/>
                <a:ea typeface="Roboto Lt" pitchFamily="2" charset="0"/>
                <a:cs typeface="Times New Roman" panose="02020603050405020304" pitchFamily="18" charset="0"/>
              </a:rPr>
              <a:t>F1-score</a:t>
            </a:r>
          </a:p>
        </p:txBody>
      </p:sp>
      <p:sp>
        <p:nvSpPr>
          <p:cNvPr id="3" name="Content Placeholder 2"/>
          <p:cNvSpPr>
            <a:spLocks noGrp="1"/>
          </p:cNvSpPr>
          <p:nvPr>
            <p:ph idx="1"/>
          </p:nvPr>
        </p:nvSpPr>
        <p:spPr>
          <a:xfrm>
            <a:off x="808567" y="1393827"/>
            <a:ext cx="10699072" cy="5489579"/>
          </a:xfrm>
        </p:spPr>
        <p:txBody>
          <a:bodyPr>
            <a:noAutofit/>
          </a:bodyPr>
          <a:lstStyle/>
          <a:p>
            <a:pPr>
              <a:lnSpc>
                <a:spcPct val="150000"/>
              </a:lnSpc>
              <a:spcBef>
                <a:spcPts val="0"/>
              </a:spcBef>
            </a:pPr>
            <a:r>
              <a:rPr lang="en-US" sz="2000" dirty="0">
                <a:solidFill>
                  <a:srgbClr val="22364E"/>
                </a:solidFill>
                <a:latin typeface="Times New Roman" panose="02020603050405020304" pitchFamily="18" charset="0"/>
                <a:cs typeface="Times New Roman" panose="02020603050405020304" pitchFamily="18" charset="0"/>
              </a:rPr>
              <a:t>The reliability and validity are measured in NLP data mining by a method called F1 score. A good F1 score means that you have low false positives and low false negatives, so you're correctly identifying real threats and you are not disturbed by false alarms. An F1 score is considered perfect when it's 1, while the model is a total failure when it's 0.</a:t>
            </a:r>
          </a:p>
          <a:p>
            <a:pPr>
              <a:lnSpc>
                <a:spcPct val="150000"/>
              </a:lnSpc>
              <a:spcBef>
                <a:spcPts val="0"/>
              </a:spcBef>
            </a:pPr>
            <a:r>
              <a:rPr lang="en-US" sz="2000" dirty="0">
                <a:solidFill>
                  <a:srgbClr val="22364E"/>
                </a:solidFill>
                <a:latin typeface="Times New Roman" panose="02020603050405020304" pitchFamily="18" charset="0"/>
                <a:cs typeface="Times New Roman" panose="02020603050405020304" pitchFamily="18" charset="0"/>
              </a:rPr>
              <a:t>F1 score = 2 x Precision x Recall / (Precision + Recall)</a:t>
            </a:r>
          </a:p>
          <a:p>
            <a:pPr>
              <a:lnSpc>
                <a:spcPct val="150000"/>
              </a:lnSpc>
              <a:spcBef>
                <a:spcPts val="0"/>
              </a:spcBef>
            </a:pPr>
            <a:r>
              <a:rPr lang="en-US" sz="2000" dirty="0">
                <a:solidFill>
                  <a:srgbClr val="22364E"/>
                </a:solidFill>
                <a:latin typeface="Times New Roman" panose="02020603050405020304" pitchFamily="18" charset="0"/>
                <a:cs typeface="Times New Roman" panose="02020603050405020304" pitchFamily="18" charset="0"/>
              </a:rPr>
              <a:t>Where, Precision = True positives / (True positives + False positives)</a:t>
            </a:r>
          </a:p>
          <a:p>
            <a:pPr>
              <a:lnSpc>
                <a:spcPct val="150000"/>
              </a:lnSpc>
              <a:spcBef>
                <a:spcPts val="0"/>
              </a:spcBef>
            </a:pPr>
            <a:r>
              <a:rPr lang="en-US" sz="2000" dirty="0">
                <a:solidFill>
                  <a:srgbClr val="22364E"/>
                </a:solidFill>
                <a:latin typeface="Times New Roman" panose="02020603050405020304" pitchFamily="18" charset="0"/>
                <a:cs typeface="Times New Roman" panose="02020603050405020304" pitchFamily="18" charset="0"/>
              </a:rPr>
              <a:t>And Recall = True positives / (True positives + False negatives)</a:t>
            </a:r>
          </a:p>
          <a:p>
            <a:pPr>
              <a:lnSpc>
                <a:spcPct val="150000"/>
              </a:lnSpc>
              <a:spcBef>
                <a:spcPts val="0"/>
              </a:spcBef>
            </a:pPr>
            <a:r>
              <a:rPr lang="en-US" sz="2000" dirty="0">
                <a:solidFill>
                  <a:srgbClr val="22364E"/>
                </a:solidFill>
                <a:latin typeface="Times New Roman" panose="02020603050405020304" pitchFamily="18" charset="0"/>
                <a:cs typeface="Times New Roman" panose="02020603050405020304" pitchFamily="18" charset="0"/>
              </a:rPr>
              <a:t>A true positive is an outcome where the model correctly predicts the positive class. Similarly, a true negative is an outcome where the model correctly predicts the negative class.</a:t>
            </a:r>
          </a:p>
          <a:p>
            <a:pPr>
              <a:lnSpc>
                <a:spcPct val="150000"/>
              </a:lnSpc>
              <a:spcBef>
                <a:spcPts val="0"/>
              </a:spcBef>
            </a:pPr>
            <a:r>
              <a:rPr lang="en-US" sz="2000" dirty="0">
                <a:solidFill>
                  <a:srgbClr val="22364E"/>
                </a:solidFill>
                <a:latin typeface="Times New Roman" panose="02020603050405020304" pitchFamily="18" charset="0"/>
                <a:cs typeface="Times New Roman" panose="02020603050405020304" pitchFamily="18" charset="0"/>
              </a:rPr>
              <a:t>A false positive is an outcome where the model incorrectly predicts the positive class. And a false negative is an outcome where the model incorrectly predicts the negative class.</a:t>
            </a:r>
          </a:p>
          <a:p>
            <a:pPr>
              <a:lnSpc>
                <a:spcPct val="150000"/>
              </a:lnSpc>
              <a:spcBef>
                <a:spcPts val="0"/>
              </a:spcBef>
            </a:pPr>
            <a:endParaRPr lang="en-US" sz="2000" dirty="0">
              <a:solidFill>
                <a:srgbClr val="22364E"/>
              </a:solidFill>
              <a:latin typeface="Times New Roman" panose="02020603050405020304" pitchFamily="18" charset="0"/>
              <a:cs typeface="Times New Roman" panose="02020603050405020304" pitchFamily="18" charset="0"/>
            </a:endParaRPr>
          </a:p>
        </p:txBody>
      </p:sp>
      <p:cxnSp>
        <p:nvCxnSpPr>
          <p:cNvPr id="5" name="Straight Connector 4"/>
          <p:cNvCxnSpPr/>
          <p:nvPr/>
        </p:nvCxnSpPr>
        <p:spPr>
          <a:xfrm>
            <a:off x="186790" y="1199094"/>
            <a:ext cx="11547475" cy="0"/>
          </a:xfrm>
          <a:prstGeom prst="line">
            <a:avLst/>
          </a:prstGeom>
          <a:ln w="63500">
            <a:solidFill>
              <a:srgbClr val="0AC8D2"/>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632878" y="751816"/>
            <a:ext cx="0" cy="2895202"/>
          </a:xfrm>
          <a:prstGeom prst="line">
            <a:avLst/>
          </a:prstGeom>
          <a:ln w="63500">
            <a:solidFill>
              <a:srgbClr val="0AC8D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8408862"/>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flipH="1">
            <a:off x="0" y="485940"/>
            <a:ext cx="12192000" cy="2332268"/>
          </a:xfrm>
          <a:prstGeom prst="rect">
            <a:avLst/>
          </a:prstGeom>
          <a:solidFill>
            <a:srgbClr val="C3C1C4">
              <a:alpha val="4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2" name="Title 1"/>
          <p:cNvSpPr>
            <a:spLocks noGrp="1"/>
          </p:cNvSpPr>
          <p:nvPr>
            <p:ph type="title"/>
          </p:nvPr>
        </p:nvSpPr>
        <p:spPr>
          <a:xfrm>
            <a:off x="1041400" y="1077316"/>
            <a:ext cx="10515600" cy="1325563"/>
          </a:xfrm>
        </p:spPr>
        <p:txBody>
          <a:bodyPr>
            <a:normAutofit/>
          </a:bodyPr>
          <a:lstStyle/>
          <a:p>
            <a:pPr algn="r"/>
            <a:r>
              <a:rPr lang="en-US" sz="4800" dirty="0">
                <a:solidFill>
                  <a:srgbClr val="22364E"/>
                </a:solidFill>
                <a:latin typeface="Times New Roman" panose="02020603050405020304" pitchFamily="18" charset="0"/>
                <a:ea typeface="Roboto Lt" pitchFamily="2" charset="0"/>
                <a:cs typeface="Times New Roman" panose="02020603050405020304" pitchFamily="18" charset="0"/>
              </a:rPr>
              <a:t>How to obtain illegal shark fin trade data?</a:t>
            </a:r>
          </a:p>
        </p:txBody>
      </p:sp>
      <p:sp>
        <p:nvSpPr>
          <p:cNvPr id="3" name="Content Placeholder 2"/>
          <p:cNvSpPr>
            <a:spLocks noGrp="1"/>
          </p:cNvSpPr>
          <p:nvPr>
            <p:ph idx="1"/>
          </p:nvPr>
        </p:nvSpPr>
        <p:spPr>
          <a:xfrm>
            <a:off x="1447800" y="2869008"/>
            <a:ext cx="10109200" cy="3777324"/>
          </a:xfrm>
        </p:spPr>
        <p:txBody>
          <a:bodyPr>
            <a:normAutofit/>
          </a:bodyPr>
          <a:lstStyle/>
          <a:p>
            <a:pPr marL="0" indent="0">
              <a:lnSpc>
                <a:spcPct val="150000"/>
              </a:lnSpc>
              <a:buNone/>
            </a:pPr>
            <a:r>
              <a:rPr lang="en-US" sz="2400" dirty="0">
                <a:solidFill>
                  <a:srgbClr val="22364E"/>
                </a:solidFill>
                <a:latin typeface="Times New Roman" panose="02020603050405020304" pitchFamily="18" charset="0"/>
                <a:cs typeface="Times New Roman" panose="02020603050405020304" pitchFamily="18" charset="0"/>
              </a:rPr>
              <a:t>Hypothesis:</a:t>
            </a:r>
          </a:p>
          <a:p>
            <a:pPr marL="0" indent="0">
              <a:lnSpc>
                <a:spcPct val="150000"/>
              </a:lnSpc>
              <a:buNone/>
            </a:pPr>
            <a:r>
              <a:rPr lang="en-US" sz="2400" dirty="0">
                <a:solidFill>
                  <a:srgbClr val="22364E"/>
                </a:solidFill>
                <a:latin typeface="Times New Roman" panose="02020603050405020304" pitchFamily="18" charset="0"/>
                <a:cs typeface="Times New Roman" panose="02020603050405020304" pitchFamily="18" charset="0"/>
              </a:rPr>
              <a:t>Spacy performs with a better F-score than Stanford NER and Polyglot to extract illegal shark fin trade information from news articles.</a:t>
            </a:r>
          </a:p>
          <a:p>
            <a:pPr marL="0" indent="0">
              <a:lnSpc>
                <a:spcPct val="150000"/>
              </a:lnSpc>
              <a:buNone/>
            </a:pPr>
            <a:endParaRPr lang="en-US" sz="2400" dirty="0">
              <a:solidFill>
                <a:srgbClr val="22364E"/>
              </a:solidFill>
              <a:latin typeface="Times New Roman" panose="02020603050405020304" pitchFamily="18" charset="0"/>
              <a:cs typeface="Times New Roman" panose="02020603050405020304" pitchFamily="18" charset="0"/>
            </a:endParaRPr>
          </a:p>
          <a:p>
            <a:pPr marL="0" indent="0">
              <a:lnSpc>
                <a:spcPct val="150000"/>
              </a:lnSpc>
              <a:buNone/>
            </a:pPr>
            <a:r>
              <a:rPr lang="en-US" sz="2400" dirty="0">
                <a:solidFill>
                  <a:srgbClr val="22364E"/>
                </a:solidFill>
                <a:latin typeface="Times New Roman" panose="02020603050405020304" pitchFamily="18" charset="0"/>
                <a:cs typeface="Times New Roman" panose="02020603050405020304" pitchFamily="18" charset="0"/>
              </a:rPr>
              <a:t>News articles: Nat geo, Animal traffic – NY Times.</a:t>
            </a:r>
          </a:p>
        </p:txBody>
      </p:sp>
      <p:cxnSp>
        <p:nvCxnSpPr>
          <p:cNvPr id="5" name="Straight Connector 4"/>
          <p:cNvCxnSpPr/>
          <p:nvPr/>
        </p:nvCxnSpPr>
        <p:spPr>
          <a:xfrm>
            <a:off x="609600" y="2279253"/>
            <a:ext cx="10947400" cy="0"/>
          </a:xfrm>
          <a:prstGeom prst="line">
            <a:avLst/>
          </a:prstGeom>
          <a:ln w="63500">
            <a:solidFill>
              <a:srgbClr val="0AC8D2"/>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1006475" y="1887935"/>
            <a:ext cx="0" cy="4385865"/>
          </a:xfrm>
          <a:prstGeom prst="line">
            <a:avLst/>
          </a:prstGeom>
          <a:ln w="63500">
            <a:solidFill>
              <a:srgbClr val="0AC8D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9918427"/>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177715" y="1216325"/>
            <a:ext cx="4123268" cy="5469468"/>
          </a:xfrm>
        </p:spPr>
        <p:txBody>
          <a:bodyPr>
            <a:normAutofit/>
          </a:bodyPr>
          <a:lstStyle/>
          <a:p>
            <a:pPr>
              <a:lnSpc>
                <a:spcPct val="100000"/>
              </a:lnSpc>
            </a:pPr>
            <a:r>
              <a:rPr lang="en-US" sz="2000" dirty="0">
                <a:solidFill>
                  <a:srgbClr val="22364E"/>
                </a:solidFill>
                <a:latin typeface="Times New Roman" panose="02020603050405020304" pitchFamily="18" charset="0"/>
                <a:cs typeface="Times New Roman" panose="02020603050405020304" pitchFamily="18" charset="0"/>
              </a:rPr>
              <a:t>Non-destructive tokenization</a:t>
            </a:r>
          </a:p>
          <a:p>
            <a:pPr>
              <a:lnSpc>
                <a:spcPct val="100000"/>
              </a:lnSpc>
            </a:pPr>
            <a:r>
              <a:rPr lang="en-US" sz="2000" dirty="0">
                <a:solidFill>
                  <a:srgbClr val="22364E"/>
                </a:solidFill>
                <a:latin typeface="Times New Roman" panose="02020603050405020304" pitchFamily="18" charset="0"/>
                <a:cs typeface="Times New Roman" panose="02020603050405020304" pitchFamily="18" charset="0"/>
              </a:rPr>
              <a:t>Named entity recognition</a:t>
            </a:r>
          </a:p>
          <a:p>
            <a:pPr>
              <a:lnSpc>
                <a:spcPct val="100000"/>
              </a:lnSpc>
            </a:pPr>
            <a:r>
              <a:rPr lang="en-US" sz="2000" dirty="0">
                <a:solidFill>
                  <a:srgbClr val="22364E"/>
                </a:solidFill>
                <a:latin typeface="Times New Roman" panose="02020603050405020304" pitchFamily="18" charset="0"/>
                <a:cs typeface="Times New Roman" panose="02020603050405020304" pitchFamily="18" charset="0"/>
              </a:rPr>
              <a:t>Support for 51+ languages</a:t>
            </a:r>
          </a:p>
          <a:p>
            <a:pPr>
              <a:lnSpc>
                <a:spcPct val="100000"/>
              </a:lnSpc>
            </a:pPr>
            <a:r>
              <a:rPr lang="en-US" sz="2000" dirty="0">
                <a:solidFill>
                  <a:srgbClr val="22364E"/>
                </a:solidFill>
                <a:latin typeface="Times New Roman" panose="02020603050405020304" pitchFamily="18" charset="0"/>
                <a:cs typeface="Times New Roman" panose="02020603050405020304" pitchFamily="18" charset="0"/>
              </a:rPr>
              <a:t>16 statistical models for 9 languages</a:t>
            </a:r>
          </a:p>
          <a:p>
            <a:pPr>
              <a:lnSpc>
                <a:spcPct val="100000"/>
              </a:lnSpc>
            </a:pPr>
            <a:r>
              <a:rPr lang="en-US" sz="2000" dirty="0">
                <a:solidFill>
                  <a:srgbClr val="22364E"/>
                </a:solidFill>
                <a:latin typeface="Times New Roman" panose="02020603050405020304" pitchFamily="18" charset="0"/>
                <a:cs typeface="Times New Roman" panose="02020603050405020304" pitchFamily="18" charset="0"/>
              </a:rPr>
              <a:t>Pre-trained word vectors</a:t>
            </a:r>
          </a:p>
          <a:p>
            <a:pPr>
              <a:lnSpc>
                <a:spcPct val="100000"/>
              </a:lnSpc>
            </a:pPr>
            <a:r>
              <a:rPr lang="en-US" sz="2000" dirty="0">
                <a:solidFill>
                  <a:srgbClr val="22364E"/>
                </a:solidFill>
                <a:latin typeface="Times New Roman" panose="02020603050405020304" pitchFamily="18" charset="0"/>
                <a:cs typeface="Times New Roman" panose="02020603050405020304" pitchFamily="18" charset="0"/>
              </a:rPr>
              <a:t>State-of-the-art speed</a:t>
            </a:r>
          </a:p>
          <a:p>
            <a:pPr>
              <a:lnSpc>
                <a:spcPct val="100000"/>
              </a:lnSpc>
            </a:pPr>
            <a:r>
              <a:rPr lang="en-US" sz="2000" dirty="0">
                <a:solidFill>
                  <a:srgbClr val="22364E"/>
                </a:solidFill>
                <a:latin typeface="Times New Roman" panose="02020603050405020304" pitchFamily="18" charset="0"/>
                <a:cs typeface="Times New Roman" panose="02020603050405020304" pitchFamily="18" charset="0"/>
              </a:rPr>
              <a:t>Easy deep learning integration</a:t>
            </a:r>
          </a:p>
          <a:p>
            <a:pPr>
              <a:lnSpc>
                <a:spcPct val="100000"/>
              </a:lnSpc>
            </a:pPr>
            <a:r>
              <a:rPr lang="en-US" sz="2000" dirty="0">
                <a:solidFill>
                  <a:srgbClr val="22364E"/>
                </a:solidFill>
                <a:latin typeface="Times New Roman" panose="02020603050405020304" pitchFamily="18" charset="0"/>
                <a:cs typeface="Times New Roman" panose="02020603050405020304" pitchFamily="18" charset="0"/>
              </a:rPr>
              <a:t>Part-of-speech tagging</a:t>
            </a:r>
          </a:p>
          <a:p>
            <a:pPr>
              <a:lnSpc>
                <a:spcPct val="100000"/>
              </a:lnSpc>
            </a:pPr>
            <a:r>
              <a:rPr lang="en-US" sz="2000" dirty="0">
                <a:solidFill>
                  <a:srgbClr val="22364E"/>
                </a:solidFill>
                <a:latin typeface="Times New Roman" panose="02020603050405020304" pitchFamily="18" charset="0"/>
                <a:cs typeface="Times New Roman" panose="02020603050405020304" pitchFamily="18" charset="0"/>
              </a:rPr>
              <a:t>Labelled dependency parsing</a:t>
            </a:r>
          </a:p>
        </p:txBody>
      </p:sp>
      <p:cxnSp>
        <p:nvCxnSpPr>
          <p:cNvPr id="6" name="Straight Connector 5"/>
          <p:cNvCxnSpPr/>
          <p:nvPr/>
        </p:nvCxnSpPr>
        <p:spPr>
          <a:xfrm>
            <a:off x="2713646" y="483309"/>
            <a:ext cx="0" cy="6026946"/>
          </a:xfrm>
          <a:prstGeom prst="line">
            <a:avLst/>
          </a:prstGeom>
          <a:ln w="63500">
            <a:solidFill>
              <a:srgbClr val="0AC8D2"/>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628650" y="812403"/>
            <a:ext cx="10947400" cy="0"/>
          </a:xfrm>
          <a:prstGeom prst="line">
            <a:avLst/>
          </a:prstGeom>
          <a:ln w="63500">
            <a:solidFill>
              <a:srgbClr val="0AC8D2"/>
            </a:solidFill>
          </a:ln>
        </p:spPr>
        <p:style>
          <a:lnRef idx="1">
            <a:schemeClr val="accent1"/>
          </a:lnRef>
          <a:fillRef idx="0">
            <a:schemeClr val="accent1"/>
          </a:fillRef>
          <a:effectRef idx="0">
            <a:schemeClr val="accent1"/>
          </a:effectRef>
          <a:fontRef idx="minor">
            <a:schemeClr val="tx1"/>
          </a:fontRef>
        </p:style>
      </p:cxnSp>
      <p:sp>
        <p:nvSpPr>
          <p:cNvPr id="9" name="Content Placeholder 2"/>
          <p:cNvSpPr txBox="1">
            <a:spLocks/>
          </p:cNvSpPr>
          <p:nvPr/>
        </p:nvSpPr>
        <p:spPr>
          <a:xfrm>
            <a:off x="7765050" y="1216325"/>
            <a:ext cx="4165281" cy="546946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sz="2000" dirty="0">
                <a:solidFill>
                  <a:srgbClr val="22364E"/>
                </a:solidFill>
                <a:latin typeface="Times New Roman" panose="02020603050405020304" pitchFamily="18" charset="0"/>
                <a:cs typeface="Times New Roman" panose="02020603050405020304" pitchFamily="18" charset="0"/>
              </a:rPr>
              <a:t>Syntax-driven sentence segmentation</a:t>
            </a:r>
          </a:p>
          <a:p>
            <a:pPr>
              <a:lnSpc>
                <a:spcPct val="100000"/>
              </a:lnSpc>
            </a:pPr>
            <a:r>
              <a:rPr lang="en-US" sz="2000" dirty="0">
                <a:solidFill>
                  <a:srgbClr val="22364E"/>
                </a:solidFill>
                <a:latin typeface="Times New Roman" panose="02020603050405020304" pitchFamily="18" charset="0"/>
                <a:cs typeface="Times New Roman" panose="02020603050405020304" pitchFamily="18" charset="0"/>
              </a:rPr>
              <a:t>Built in visualizers for syntax and NER</a:t>
            </a:r>
          </a:p>
          <a:p>
            <a:pPr>
              <a:lnSpc>
                <a:spcPct val="100000"/>
              </a:lnSpc>
            </a:pPr>
            <a:r>
              <a:rPr lang="en-US" sz="2000" dirty="0">
                <a:solidFill>
                  <a:srgbClr val="22364E"/>
                </a:solidFill>
                <a:latin typeface="Times New Roman" panose="02020603050405020304" pitchFamily="18" charset="0"/>
                <a:cs typeface="Times New Roman" panose="02020603050405020304" pitchFamily="18" charset="0"/>
              </a:rPr>
              <a:t>Convenient string-to-hash mapping</a:t>
            </a:r>
          </a:p>
          <a:p>
            <a:pPr>
              <a:lnSpc>
                <a:spcPct val="100000"/>
              </a:lnSpc>
            </a:pPr>
            <a:r>
              <a:rPr lang="en-US" sz="2000" dirty="0">
                <a:solidFill>
                  <a:srgbClr val="22364E"/>
                </a:solidFill>
                <a:latin typeface="Times New Roman" panose="02020603050405020304" pitchFamily="18" charset="0"/>
                <a:cs typeface="Times New Roman" panose="02020603050405020304" pitchFamily="18" charset="0"/>
              </a:rPr>
              <a:t>Export to </a:t>
            </a:r>
            <a:r>
              <a:rPr lang="en-US" sz="2000" dirty="0" err="1">
                <a:solidFill>
                  <a:srgbClr val="22364E"/>
                </a:solidFill>
                <a:latin typeface="Times New Roman" panose="02020603050405020304" pitchFamily="18" charset="0"/>
                <a:cs typeface="Times New Roman" panose="02020603050405020304" pitchFamily="18" charset="0"/>
              </a:rPr>
              <a:t>numpy</a:t>
            </a:r>
            <a:r>
              <a:rPr lang="en-US" sz="2000" dirty="0">
                <a:solidFill>
                  <a:srgbClr val="22364E"/>
                </a:solidFill>
                <a:latin typeface="Times New Roman" panose="02020603050405020304" pitchFamily="18" charset="0"/>
                <a:cs typeface="Times New Roman" panose="02020603050405020304" pitchFamily="18" charset="0"/>
              </a:rPr>
              <a:t> data arrays</a:t>
            </a:r>
          </a:p>
          <a:p>
            <a:pPr>
              <a:lnSpc>
                <a:spcPct val="100000"/>
              </a:lnSpc>
            </a:pPr>
            <a:r>
              <a:rPr lang="en-US" sz="2000" dirty="0">
                <a:solidFill>
                  <a:srgbClr val="22364E"/>
                </a:solidFill>
                <a:latin typeface="Times New Roman" panose="02020603050405020304" pitchFamily="18" charset="0"/>
                <a:cs typeface="Times New Roman" panose="02020603050405020304" pitchFamily="18" charset="0"/>
              </a:rPr>
              <a:t>Efficient binary serialization</a:t>
            </a:r>
          </a:p>
          <a:p>
            <a:pPr>
              <a:lnSpc>
                <a:spcPct val="100000"/>
              </a:lnSpc>
            </a:pPr>
            <a:r>
              <a:rPr lang="en-US" sz="2000" dirty="0">
                <a:solidFill>
                  <a:srgbClr val="22364E"/>
                </a:solidFill>
                <a:latin typeface="Times New Roman" panose="02020603050405020304" pitchFamily="18" charset="0"/>
                <a:cs typeface="Times New Roman" panose="02020603050405020304" pitchFamily="18" charset="0"/>
              </a:rPr>
              <a:t>Easy model packaging and deployment</a:t>
            </a:r>
          </a:p>
          <a:p>
            <a:pPr>
              <a:lnSpc>
                <a:spcPct val="100000"/>
              </a:lnSpc>
            </a:pPr>
            <a:r>
              <a:rPr lang="en-US" sz="2000" dirty="0">
                <a:solidFill>
                  <a:srgbClr val="22364E"/>
                </a:solidFill>
                <a:latin typeface="Times New Roman" panose="02020603050405020304" pitchFamily="18" charset="0"/>
                <a:cs typeface="Times New Roman" panose="02020603050405020304" pitchFamily="18" charset="0"/>
              </a:rPr>
              <a:t>Robust, rigorously evaluated accuracy</a:t>
            </a:r>
          </a:p>
        </p:txBody>
      </p:sp>
      <p:pic>
        <p:nvPicPr>
          <p:cNvPr id="10" name="Picture 9"/>
          <p:cNvPicPr>
            <a:picLocks noChangeAspect="1"/>
          </p:cNvPicPr>
          <p:nvPr/>
        </p:nvPicPr>
        <p:blipFill>
          <a:blip r:embed="rId2">
            <a:extLst>
              <a:ext uri="{BEBA8EAE-BF5A-486C-A8C5-ECC9F3942E4B}">
                <a14:imgProps xmlns:a14="http://schemas.microsoft.com/office/drawing/2010/main">
                  <a14:imgLayer r:embed="rId3">
                    <a14:imgEffect>
                      <a14:backgroundRemoval t="0" b="100000" l="0" r="100000">
                        <a14:foregroundMark x1="92553" y1="63433" x2="92553" y2="63433"/>
                        <a14:foregroundMark x1="52394" y1="41045" x2="52394" y2="41045"/>
                        <a14:foregroundMark x1="34043" y1="38806" x2="34043" y2="38806"/>
                        <a14:foregroundMark x1="7979" y1="50000" x2="7979" y2="50000"/>
                      </a14:backgroundRemoval>
                    </a14:imgEffect>
                  </a14:imgLayer>
                </a14:imgProps>
              </a:ext>
              <a:ext uri="{28A0092B-C50C-407E-A947-70E740481C1C}">
                <a14:useLocalDpi xmlns:a14="http://schemas.microsoft.com/office/drawing/2010/main" val="0"/>
              </a:ext>
            </a:extLst>
          </a:blip>
          <a:stretch>
            <a:fillRect/>
          </a:stretch>
        </p:blipFill>
        <p:spPr>
          <a:xfrm>
            <a:off x="396771" y="3125281"/>
            <a:ext cx="2084841" cy="743002"/>
          </a:xfrm>
          <a:prstGeom prst="rect">
            <a:avLst/>
          </a:prstGeom>
        </p:spPr>
      </p:pic>
    </p:spTree>
    <p:extLst>
      <p:ext uri="{BB962C8B-B14F-4D97-AF65-F5344CB8AC3E}">
        <p14:creationId xmlns:p14="http://schemas.microsoft.com/office/powerpoint/2010/main" val="2890248580"/>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2692597"/>
            <a:ext cx="1320800" cy="568986"/>
          </a:xfrm>
          <a:prstGeom prst="rect">
            <a:avLst/>
          </a:prstGeom>
          <a:solidFill>
            <a:srgbClr val="C3C1C4">
              <a:alpha val="4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2" name="Title 1"/>
          <p:cNvSpPr>
            <a:spLocks noGrp="1"/>
          </p:cNvSpPr>
          <p:nvPr>
            <p:ph type="title"/>
          </p:nvPr>
        </p:nvSpPr>
        <p:spPr>
          <a:xfrm>
            <a:off x="1068916" y="733159"/>
            <a:ext cx="10054166" cy="1906719"/>
          </a:xfrm>
        </p:spPr>
        <p:txBody>
          <a:bodyPr>
            <a:normAutofit/>
          </a:bodyPr>
          <a:lstStyle/>
          <a:p>
            <a:pPr algn="ctr"/>
            <a:r>
              <a:rPr lang="en-US" sz="3600" dirty="0">
                <a:solidFill>
                  <a:srgbClr val="22364E"/>
                </a:solidFill>
                <a:latin typeface="Times New Roman" panose="02020603050405020304" pitchFamily="18" charset="0"/>
                <a:ea typeface="Roboto Lt" pitchFamily="2" charset="0"/>
                <a:cs typeface="Times New Roman" panose="02020603050405020304" pitchFamily="18" charset="0"/>
              </a:rPr>
              <a:t>Which countries have the most shark fin trade and does the trade affect the population of the shark to the point of being endangered? </a:t>
            </a:r>
          </a:p>
        </p:txBody>
      </p:sp>
      <p:sp>
        <p:nvSpPr>
          <p:cNvPr id="3" name="Content Placeholder 2"/>
          <p:cNvSpPr>
            <a:spLocks noGrp="1"/>
          </p:cNvSpPr>
          <p:nvPr>
            <p:ph idx="1"/>
          </p:nvPr>
        </p:nvSpPr>
        <p:spPr>
          <a:xfrm>
            <a:off x="2309283" y="3314303"/>
            <a:ext cx="7573432" cy="3145762"/>
          </a:xfrm>
        </p:spPr>
        <p:txBody>
          <a:bodyPr>
            <a:normAutofit/>
          </a:bodyPr>
          <a:lstStyle/>
          <a:p>
            <a:pPr marL="0" indent="0">
              <a:lnSpc>
                <a:spcPct val="150000"/>
              </a:lnSpc>
              <a:buNone/>
            </a:pPr>
            <a:r>
              <a:rPr lang="en-US" sz="2000" strike="sngStrike" dirty="0">
                <a:solidFill>
                  <a:srgbClr val="22364E"/>
                </a:solidFill>
                <a:latin typeface="Times New Roman" panose="02020603050405020304" pitchFamily="18" charset="0"/>
                <a:cs typeface="Times New Roman" panose="02020603050405020304" pitchFamily="18" charset="0"/>
              </a:rPr>
              <a:t>Hypothesis</a:t>
            </a:r>
            <a:r>
              <a:rPr lang="en-US" sz="2000" dirty="0">
                <a:solidFill>
                  <a:srgbClr val="22364E"/>
                </a:solidFill>
                <a:latin typeface="Times New Roman" panose="02020603050405020304" pitchFamily="18" charset="0"/>
                <a:cs typeface="Times New Roman" panose="02020603050405020304" pitchFamily="18" charset="0"/>
              </a:rPr>
              <a:t> correlation : </a:t>
            </a:r>
          </a:p>
          <a:p>
            <a:pPr marL="0" indent="0">
              <a:lnSpc>
                <a:spcPct val="150000"/>
              </a:lnSpc>
              <a:buNone/>
            </a:pPr>
            <a:r>
              <a:rPr lang="en-US" sz="2000" dirty="0">
                <a:solidFill>
                  <a:srgbClr val="22364E"/>
                </a:solidFill>
                <a:latin typeface="Times New Roman" panose="02020603050405020304" pitchFamily="18" charset="0"/>
                <a:cs typeface="Times New Roman" panose="02020603050405020304" pitchFamily="18" charset="0"/>
              </a:rPr>
              <a:t>Increasing global shark fin trade affects global shark population</a:t>
            </a:r>
          </a:p>
          <a:p>
            <a:pPr marL="0" indent="0">
              <a:lnSpc>
                <a:spcPct val="150000"/>
              </a:lnSpc>
              <a:buNone/>
            </a:pPr>
            <a:endParaRPr lang="en-US" sz="2000" dirty="0">
              <a:solidFill>
                <a:srgbClr val="22364E"/>
              </a:solidFill>
              <a:latin typeface="Times New Roman" panose="02020603050405020304" pitchFamily="18" charset="0"/>
              <a:cs typeface="Times New Roman" panose="02020603050405020304" pitchFamily="18" charset="0"/>
            </a:endParaRPr>
          </a:p>
          <a:p>
            <a:pPr marL="0" indent="0">
              <a:lnSpc>
                <a:spcPct val="150000"/>
              </a:lnSpc>
              <a:buNone/>
            </a:pPr>
            <a:r>
              <a:rPr lang="en-US" sz="2000" dirty="0">
                <a:solidFill>
                  <a:srgbClr val="22364E"/>
                </a:solidFill>
                <a:latin typeface="Times New Roman" panose="02020603050405020304" pitchFamily="18" charset="0"/>
                <a:cs typeface="Times New Roman" panose="02020603050405020304" pitchFamily="18" charset="0"/>
              </a:rPr>
              <a:t>Rapid finning i.e. shark death ratio &gt; shark reproduction</a:t>
            </a:r>
          </a:p>
          <a:p>
            <a:pPr marL="0" indent="0">
              <a:lnSpc>
                <a:spcPct val="150000"/>
              </a:lnSpc>
              <a:buNone/>
            </a:pPr>
            <a:r>
              <a:rPr lang="en-US" sz="2000" dirty="0">
                <a:solidFill>
                  <a:srgbClr val="22364E"/>
                </a:solidFill>
                <a:latin typeface="Times New Roman" panose="02020603050405020304" pitchFamily="18" charset="0"/>
                <a:cs typeface="Times New Roman" panose="02020603050405020304" pitchFamily="18" charset="0"/>
              </a:rPr>
              <a:t>Lazy finning i.e. shark death ratio &lt; shark reproduction rate</a:t>
            </a:r>
          </a:p>
        </p:txBody>
      </p:sp>
      <p:cxnSp>
        <p:nvCxnSpPr>
          <p:cNvPr id="5" name="Straight Connector 4"/>
          <p:cNvCxnSpPr/>
          <p:nvPr/>
        </p:nvCxnSpPr>
        <p:spPr>
          <a:xfrm>
            <a:off x="322262" y="2977090"/>
            <a:ext cx="11547475" cy="0"/>
          </a:xfrm>
          <a:prstGeom prst="line">
            <a:avLst/>
          </a:prstGeom>
          <a:ln w="63500">
            <a:solidFill>
              <a:srgbClr val="0AC8D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5278022"/>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68C9F3-8FB7-4D74-BDB7-92315D7F6553}"/>
              </a:ext>
            </a:extLst>
          </p:cNvPr>
          <p:cNvSpPr>
            <a:spLocks noGrp="1"/>
          </p:cNvSpPr>
          <p:nvPr>
            <p:ph type="ctrTitle"/>
          </p:nvPr>
        </p:nvSpPr>
        <p:spPr>
          <a:xfrm>
            <a:off x="1524000" y="0"/>
            <a:ext cx="9144000" cy="1018554"/>
          </a:xfrm>
        </p:spPr>
        <p:txBody>
          <a:bodyPr>
            <a:normAutofit/>
          </a:bodyPr>
          <a:lstStyle/>
          <a:p>
            <a:r>
              <a:rPr lang="en-US" sz="4800" dirty="0">
                <a:solidFill>
                  <a:srgbClr val="22364E"/>
                </a:solidFill>
                <a:latin typeface="Times New Roman" panose="02020603050405020304" pitchFamily="18" charset="0"/>
                <a:cs typeface="Times New Roman" panose="02020603050405020304" pitchFamily="18" charset="0"/>
              </a:rPr>
              <a:t>IUCN </a:t>
            </a:r>
            <a:r>
              <a:rPr lang="en-US" sz="4800" dirty="0" err="1">
                <a:solidFill>
                  <a:srgbClr val="22364E"/>
                </a:solidFill>
                <a:latin typeface="Times New Roman" panose="02020603050405020304" pitchFamily="18" charset="0"/>
                <a:cs typeface="Times New Roman" panose="02020603050405020304" pitchFamily="18" charset="0"/>
              </a:rPr>
              <a:t>Redlist</a:t>
            </a:r>
            <a:endParaRPr lang="en-IN" sz="4800" dirty="0">
              <a:solidFill>
                <a:srgbClr val="22364E"/>
              </a:solidFill>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C97ED86B-DE41-4B63-AE2E-8909DCB55527}"/>
              </a:ext>
            </a:extLst>
          </p:cNvPr>
          <p:cNvPicPr>
            <a:picLocks noChangeAspect="1"/>
          </p:cNvPicPr>
          <p:nvPr/>
        </p:nvPicPr>
        <p:blipFill rotWithShape="1">
          <a:blip r:embed="rId2"/>
          <a:srcRect t="4341" r="1367" b="17015"/>
          <a:stretch/>
        </p:blipFill>
        <p:spPr>
          <a:xfrm>
            <a:off x="0" y="1392621"/>
            <a:ext cx="12192000" cy="5465379"/>
          </a:xfrm>
          <a:prstGeom prst="rect">
            <a:avLst/>
          </a:prstGeom>
        </p:spPr>
      </p:pic>
    </p:spTree>
    <p:extLst>
      <p:ext uri="{BB962C8B-B14F-4D97-AF65-F5344CB8AC3E}">
        <p14:creationId xmlns:p14="http://schemas.microsoft.com/office/powerpoint/2010/main" val="920865750"/>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6386738" y="1470237"/>
            <a:ext cx="5805262" cy="1051130"/>
          </a:xfrm>
          <a:prstGeom prst="rect">
            <a:avLst/>
          </a:prstGeom>
          <a:solidFill>
            <a:srgbClr val="C3C1C4">
              <a:alpha val="4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8200" y="465698"/>
            <a:ext cx="10515600" cy="1325563"/>
          </a:xfrm>
        </p:spPr>
        <p:txBody>
          <a:bodyPr>
            <a:normAutofit/>
          </a:bodyPr>
          <a:lstStyle/>
          <a:p>
            <a:pPr algn="ctr"/>
            <a:r>
              <a:rPr lang="en-US" sz="4800" dirty="0">
                <a:solidFill>
                  <a:srgbClr val="22364E"/>
                </a:solidFill>
                <a:latin typeface="Times New Roman" panose="02020603050405020304" pitchFamily="18" charset="0"/>
                <a:ea typeface="Roboto Lt" pitchFamily="2" charset="0"/>
                <a:cs typeface="Times New Roman" panose="02020603050405020304" pitchFamily="18" charset="0"/>
              </a:rPr>
              <a:t>Visualization of Results</a:t>
            </a:r>
          </a:p>
        </p:txBody>
      </p:sp>
      <p:cxnSp>
        <p:nvCxnSpPr>
          <p:cNvPr id="5" name="Straight Connector 4"/>
          <p:cNvCxnSpPr/>
          <p:nvPr/>
        </p:nvCxnSpPr>
        <p:spPr>
          <a:xfrm>
            <a:off x="322262" y="1903728"/>
            <a:ext cx="11547475" cy="0"/>
          </a:xfrm>
          <a:prstGeom prst="line">
            <a:avLst/>
          </a:prstGeom>
          <a:ln w="63500">
            <a:solidFill>
              <a:srgbClr val="0AC8D2"/>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641350" y="1470237"/>
            <a:ext cx="0" cy="2895202"/>
          </a:xfrm>
          <a:prstGeom prst="line">
            <a:avLst/>
          </a:prstGeom>
          <a:ln w="63500">
            <a:solidFill>
              <a:srgbClr val="0AC8D2"/>
            </a:solidFill>
          </a:ln>
        </p:spPr>
        <p:style>
          <a:lnRef idx="1">
            <a:schemeClr val="accent1"/>
          </a:lnRef>
          <a:fillRef idx="0">
            <a:schemeClr val="accent1"/>
          </a:fillRef>
          <a:effectRef idx="0">
            <a:schemeClr val="accent1"/>
          </a:effectRef>
          <a:fontRef idx="minor">
            <a:schemeClr val="tx1"/>
          </a:fontRef>
        </p:style>
      </p:cxnSp>
      <p:pic>
        <p:nvPicPr>
          <p:cNvPr id="2052" name="Picture 4" descr="Image result for jupyter notebook 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36182" y="2444819"/>
            <a:ext cx="2843717" cy="3298713"/>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Image result for rstudio logo"/>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06999" y="2954858"/>
            <a:ext cx="6481239" cy="22759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3565255"/>
      </p:ext>
    </p:extLst>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7277099" y="1027473"/>
            <a:ext cx="4933269" cy="718041"/>
          </a:xfrm>
          <a:prstGeom prst="rect">
            <a:avLst/>
          </a:prstGeom>
          <a:solidFill>
            <a:srgbClr val="C3C1C4">
              <a:alpha val="4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p:cNvSpPr txBox="1">
            <a:spLocks/>
          </p:cNvSpPr>
          <p:nvPr/>
        </p:nvSpPr>
        <p:spPr>
          <a:xfrm>
            <a:off x="322261" y="593293"/>
            <a:ext cx="11547475" cy="96172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800" dirty="0">
                <a:solidFill>
                  <a:srgbClr val="22364E"/>
                </a:solidFill>
                <a:latin typeface="Times New Roman" panose="02020603050405020304" pitchFamily="18" charset="0"/>
                <a:ea typeface="Roboto Lt" pitchFamily="2" charset="0"/>
                <a:cs typeface="Times New Roman" panose="02020603050405020304" pitchFamily="18" charset="0"/>
              </a:rPr>
              <a:t>Shark Products Comparison</a:t>
            </a:r>
          </a:p>
        </p:txBody>
      </p:sp>
      <p:cxnSp>
        <p:nvCxnSpPr>
          <p:cNvPr id="10" name="Straight Connector 9"/>
          <p:cNvCxnSpPr/>
          <p:nvPr/>
        </p:nvCxnSpPr>
        <p:spPr>
          <a:xfrm>
            <a:off x="322261" y="1556964"/>
            <a:ext cx="11547475" cy="0"/>
          </a:xfrm>
          <a:prstGeom prst="line">
            <a:avLst/>
          </a:prstGeom>
          <a:ln w="63500">
            <a:solidFill>
              <a:srgbClr val="0AC8D2"/>
            </a:solidFill>
          </a:ln>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t="1" b="-2223"/>
          <a:stretch/>
        </p:blipFill>
        <p:spPr>
          <a:xfrm>
            <a:off x="6172199" y="2444014"/>
            <a:ext cx="5880260" cy="2856119"/>
          </a:xfrm>
          <a:prstGeom prst="rect">
            <a:avLst/>
          </a:prstGeom>
        </p:spPr>
      </p:pic>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t="1" b="-767"/>
          <a:stretch/>
        </p:blipFill>
        <p:spPr>
          <a:xfrm>
            <a:off x="0" y="2559700"/>
            <a:ext cx="5971151" cy="2596500"/>
          </a:xfrm>
          <a:prstGeom prst="rect">
            <a:avLst/>
          </a:prstGeom>
        </p:spPr>
      </p:pic>
      <p:sp>
        <p:nvSpPr>
          <p:cNvPr id="11" name="Rectangle 10"/>
          <p:cNvSpPr/>
          <p:nvPr/>
        </p:nvSpPr>
        <p:spPr>
          <a:xfrm>
            <a:off x="1898651" y="5173949"/>
            <a:ext cx="1708149" cy="819904"/>
          </a:xfrm>
          <a:prstGeom prst="rect">
            <a:avLst/>
          </a:prstGeom>
        </p:spPr>
        <p:txBody>
          <a:bodyPr wrap="square">
            <a:spAutoFit/>
          </a:bodyPr>
          <a:lstStyle/>
          <a:p>
            <a:pPr algn="ctr">
              <a:lnSpc>
                <a:spcPct val="150000"/>
              </a:lnSpc>
            </a:pPr>
            <a:r>
              <a:rPr lang="en-US" sz="3600" dirty="0">
                <a:solidFill>
                  <a:srgbClr val="22364E"/>
                </a:solidFill>
                <a:latin typeface="Playfair Display" panose="00000500000000000000" pitchFamily="50" charset="0"/>
              </a:rPr>
              <a:t>2005</a:t>
            </a:r>
          </a:p>
        </p:txBody>
      </p:sp>
      <p:sp>
        <p:nvSpPr>
          <p:cNvPr id="12" name="Rectangle 11"/>
          <p:cNvSpPr/>
          <p:nvPr/>
        </p:nvSpPr>
        <p:spPr>
          <a:xfrm>
            <a:off x="7762954" y="5238014"/>
            <a:ext cx="2698749" cy="923330"/>
          </a:xfrm>
          <a:prstGeom prst="rect">
            <a:avLst/>
          </a:prstGeom>
        </p:spPr>
        <p:txBody>
          <a:bodyPr wrap="square">
            <a:spAutoFit/>
          </a:bodyPr>
          <a:lstStyle/>
          <a:p>
            <a:pPr algn="ctr">
              <a:lnSpc>
                <a:spcPct val="150000"/>
              </a:lnSpc>
            </a:pPr>
            <a:r>
              <a:rPr lang="en-US" sz="3600" dirty="0">
                <a:solidFill>
                  <a:srgbClr val="22364E"/>
                </a:solidFill>
                <a:latin typeface="Playfair Display" panose="00000500000000000000" pitchFamily="50" charset="0"/>
              </a:rPr>
              <a:t>2016 -2017</a:t>
            </a:r>
          </a:p>
        </p:txBody>
      </p:sp>
    </p:spTree>
    <p:extLst>
      <p:ext uri="{BB962C8B-B14F-4D97-AF65-F5344CB8AC3E}">
        <p14:creationId xmlns:p14="http://schemas.microsoft.com/office/powerpoint/2010/main" val="3312301777"/>
      </p:ext>
    </p:extLst>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txBox="1">
            <a:spLocks/>
          </p:cNvSpPr>
          <p:nvPr/>
        </p:nvSpPr>
        <p:spPr>
          <a:xfrm>
            <a:off x="4065165" y="633736"/>
            <a:ext cx="11547475" cy="96172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solidFill>
                  <a:srgbClr val="22364E"/>
                </a:solidFill>
                <a:latin typeface="Playfair Display" panose="00000500000000000000" pitchFamily="50" charset="0"/>
                <a:ea typeface="Roboto Lt" pitchFamily="2" charset="0"/>
              </a:rPr>
              <a:t>Top Traded </a:t>
            </a:r>
            <a:r>
              <a:rPr lang="en-US" sz="3600" dirty="0" err="1">
                <a:solidFill>
                  <a:srgbClr val="22364E"/>
                </a:solidFill>
                <a:latin typeface="Playfair Display" panose="00000500000000000000" pitchFamily="50" charset="0"/>
                <a:ea typeface="Roboto Lt" pitchFamily="2" charset="0"/>
              </a:rPr>
              <a:t>Taxons</a:t>
            </a:r>
            <a:endParaRPr lang="en-US" sz="3600" dirty="0">
              <a:solidFill>
                <a:srgbClr val="22364E"/>
              </a:solidFill>
              <a:latin typeface="Playfair Display" panose="00000500000000000000" pitchFamily="50" charset="0"/>
              <a:ea typeface="Roboto Lt" pitchFamily="2" charset="0"/>
            </a:endParaRPr>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2338" t="8184" r="22237" b="11913"/>
          <a:stretch/>
        </p:blipFill>
        <p:spPr>
          <a:xfrm>
            <a:off x="0" y="0"/>
            <a:ext cx="7366000" cy="2841161"/>
          </a:xfrm>
          <a:prstGeom prst="rect">
            <a:avLst/>
          </a:prstGeom>
        </p:spPr>
      </p:pic>
      <p:cxnSp>
        <p:nvCxnSpPr>
          <p:cNvPr id="17" name="Straight Connector 16"/>
          <p:cNvCxnSpPr/>
          <p:nvPr/>
        </p:nvCxnSpPr>
        <p:spPr>
          <a:xfrm>
            <a:off x="7618785" y="1595458"/>
            <a:ext cx="4440236" cy="0"/>
          </a:xfrm>
          <a:prstGeom prst="line">
            <a:avLst/>
          </a:prstGeom>
          <a:ln w="63500">
            <a:solidFill>
              <a:srgbClr val="0AC8D2"/>
            </a:solidFill>
          </a:ln>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3"/>
          <a:stretch>
            <a:fillRect/>
          </a:stretch>
        </p:blipFill>
        <p:spPr>
          <a:xfrm>
            <a:off x="1" y="3407434"/>
            <a:ext cx="4048226" cy="3353560"/>
          </a:xfrm>
          <a:prstGeom prst="rect">
            <a:avLst/>
          </a:prstGeom>
        </p:spPr>
      </p:pic>
      <p:pic>
        <p:nvPicPr>
          <p:cNvPr id="7" name="Picture 6"/>
          <p:cNvPicPr>
            <a:picLocks noChangeAspect="1"/>
          </p:cNvPicPr>
          <p:nvPr/>
        </p:nvPicPr>
        <p:blipFill>
          <a:blip r:embed="rId4"/>
          <a:stretch>
            <a:fillRect/>
          </a:stretch>
        </p:blipFill>
        <p:spPr>
          <a:xfrm>
            <a:off x="4065165" y="3407434"/>
            <a:ext cx="4043527" cy="3353560"/>
          </a:xfrm>
          <a:prstGeom prst="rect">
            <a:avLst/>
          </a:prstGeom>
        </p:spPr>
      </p:pic>
      <p:pic>
        <p:nvPicPr>
          <p:cNvPr id="8" name="Picture 7"/>
          <p:cNvPicPr>
            <a:picLocks noChangeAspect="1"/>
          </p:cNvPicPr>
          <p:nvPr/>
        </p:nvPicPr>
        <p:blipFill>
          <a:blip r:embed="rId5"/>
          <a:stretch>
            <a:fillRect/>
          </a:stretch>
        </p:blipFill>
        <p:spPr>
          <a:xfrm>
            <a:off x="8168658" y="3407434"/>
            <a:ext cx="4000499" cy="3307185"/>
          </a:xfrm>
          <a:prstGeom prst="rect">
            <a:avLst/>
          </a:prstGeom>
        </p:spPr>
      </p:pic>
      <p:pic>
        <p:nvPicPr>
          <p:cNvPr id="10" name="Picture 9"/>
          <p:cNvPicPr>
            <a:picLocks noChangeAspect="1"/>
          </p:cNvPicPr>
          <p:nvPr/>
        </p:nvPicPr>
        <p:blipFill rotWithShape="1">
          <a:blip r:embed="rId6"/>
          <a:srcRect l="8230" t="6537" r="4405" b="4718"/>
          <a:stretch/>
        </p:blipFill>
        <p:spPr>
          <a:xfrm>
            <a:off x="11017073" y="5514251"/>
            <a:ext cx="1108846" cy="1132067"/>
          </a:xfrm>
          <a:prstGeom prst="rect">
            <a:avLst/>
          </a:prstGeom>
        </p:spPr>
      </p:pic>
      <p:pic>
        <p:nvPicPr>
          <p:cNvPr id="6" name="Picture 5"/>
          <p:cNvPicPr>
            <a:picLocks noChangeAspect="1"/>
          </p:cNvPicPr>
          <p:nvPr/>
        </p:nvPicPr>
        <p:blipFill rotWithShape="1">
          <a:blip r:embed="rId7"/>
          <a:srcRect l="11474" t="7476" r="12450" b="13073"/>
          <a:stretch/>
        </p:blipFill>
        <p:spPr>
          <a:xfrm>
            <a:off x="6878107" y="5531503"/>
            <a:ext cx="1108605" cy="1132067"/>
          </a:xfrm>
          <a:prstGeom prst="rect">
            <a:avLst/>
          </a:prstGeom>
        </p:spPr>
      </p:pic>
      <p:pic>
        <p:nvPicPr>
          <p:cNvPr id="15" name="Picture 14"/>
          <p:cNvPicPr>
            <a:picLocks noChangeAspect="1"/>
          </p:cNvPicPr>
          <p:nvPr/>
        </p:nvPicPr>
        <p:blipFill rotWithShape="1">
          <a:blip r:embed="rId7"/>
          <a:srcRect l="11474" t="7476" r="12450" b="13073"/>
          <a:stretch/>
        </p:blipFill>
        <p:spPr>
          <a:xfrm>
            <a:off x="2829881" y="5531503"/>
            <a:ext cx="1108605" cy="1132067"/>
          </a:xfrm>
          <a:prstGeom prst="rect">
            <a:avLst/>
          </a:prstGeom>
        </p:spPr>
      </p:pic>
      <p:pic>
        <p:nvPicPr>
          <p:cNvPr id="11" name="Picture 10"/>
          <p:cNvPicPr>
            <a:picLocks noChangeAspect="1"/>
          </p:cNvPicPr>
          <p:nvPr/>
        </p:nvPicPr>
        <p:blipFill>
          <a:blip r:embed="rId8"/>
          <a:stretch>
            <a:fillRect/>
          </a:stretch>
        </p:blipFill>
        <p:spPr>
          <a:xfrm>
            <a:off x="8056161" y="2476404"/>
            <a:ext cx="3931268" cy="729514"/>
          </a:xfrm>
          <a:prstGeom prst="rect">
            <a:avLst/>
          </a:prstGeom>
        </p:spPr>
      </p:pic>
    </p:spTree>
    <p:extLst>
      <p:ext uri="{BB962C8B-B14F-4D97-AF65-F5344CB8AC3E}">
        <p14:creationId xmlns:p14="http://schemas.microsoft.com/office/powerpoint/2010/main" val="2773203472"/>
      </p:ext>
    </p:extLst>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flipH="1">
            <a:off x="0" y="2379660"/>
            <a:ext cx="3981450" cy="2209800"/>
          </a:xfrm>
          <a:prstGeom prst="rect">
            <a:avLst/>
          </a:prstGeom>
          <a:solidFill>
            <a:srgbClr val="C3C1C4">
              <a:alpha val="4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2" name="Title 1"/>
          <p:cNvSpPr>
            <a:spLocks noGrp="1"/>
          </p:cNvSpPr>
          <p:nvPr>
            <p:ph type="title"/>
          </p:nvPr>
        </p:nvSpPr>
        <p:spPr>
          <a:xfrm>
            <a:off x="209550" y="2557460"/>
            <a:ext cx="3562350" cy="1930402"/>
          </a:xfrm>
        </p:spPr>
        <p:txBody>
          <a:bodyPr>
            <a:normAutofit/>
          </a:bodyPr>
          <a:lstStyle/>
          <a:p>
            <a:r>
              <a:rPr lang="en-US" sz="4000" dirty="0">
                <a:solidFill>
                  <a:srgbClr val="22364E"/>
                </a:solidFill>
                <a:latin typeface="Times New Roman" panose="02020603050405020304" pitchFamily="18" charset="0"/>
                <a:ea typeface="Roboto Lt" pitchFamily="2" charset="0"/>
                <a:cs typeface="Times New Roman" panose="02020603050405020304" pitchFamily="18" charset="0"/>
              </a:rPr>
              <a:t>Responsibilities</a:t>
            </a:r>
          </a:p>
        </p:txBody>
      </p:sp>
      <p:sp>
        <p:nvSpPr>
          <p:cNvPr id="3" name="Content Placeholder 2"/>
          <p:cNvSpPr>
            <a:spLocks noGrp="1"/>
          </p:cNvSpPr>
          <p:nvPr>
            <p:ph idx="1"/>
          </p:nvPr>
        </p:nvSpPr>
        <p:spPr>
          <a:xfrm>
            <a:off x="4587876" y="989011"/>
            <a:ext cx="7213600" cy="5010150"/>
          </a:xfrm>
        </p:spPr>
        <p:txBody>
          <a:bodyPr>
            <a:noAutofit/>
          </a:bodyPr>
          <a:lstStyle/>
          <a:p>
            <a:pPr marL="0" indent="0">
              <a:lnSpc>
                <a:spcPct val="150000"/>
              </a:lnSpc>
              <a:buNone/>
            </a:pPr>
            <a:r>
              <a:rPr lang="en-US" sz="2000" dirty="0">
                <a:solidFill>
                  <a:srgbClr val="22364E"/>
                </a:solidFill>
                <a:latin typeface="Times New Roman" panose="02020603050405020304" pitchFamily="18" charset="0"/>
                <a:cs typeface="Times New Roman" panose="02020603050405020304" pitchFamily="18" charset="0"/>
              </a:rPr>
              <a:t>Very important aspect of this project is to consider that it is not to attack one’s culture, or way of things such as social or religious activities that involves shark products. Shark finning is one of the most cruel things to do to a free animal of the Ocean and should be highly discouraged. The shark fin soup is just considered a good omen and is not beneficial to the human body any more than a mixed vegetable soup. Sharks are a crucial part of the ocean’s ecosystem. As the apex predator, sharks keep the marine food chain in balance. Without sharks other predatory fish and marine animals will thrive, which will deplete the amount of food fishes. Without these food fishes, algae and other plants will thrive causing coral reefs to disappear and making the water toxic for all live.</a:t>
            </a:r>
          </a:p>
        </p:txBody>
      </p:sp>
      <p:cxnSp>
        <p:nvCxnSpPr>
          <p:cNvPr id="6" name="Straight Connector 5"/>
          <p:cNvCxnSpPr/>
          <p:nvPr/>
        </p:nvCxnSpPr>
        <p:spPr>
          <a:xfrm>
            <a:off x="4216400" y="509188"/>
            <a:ext cx="0" cy="6026946"/>
          </a:xfrm>
          <a:prstGeom prst="line">
            <a:avLst/>
          </a:prstGeom>
          <a:ln w="63500">
            <a:solidFill>
              <a:srgbClr val="0AC8D2"/>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238125" y="812403"/>
            <a:ext cx="10947400" cy="0"/>
          </a:xfrm>
          <a:prstGeom prst="line">
            <a:avLst/>
          </a:prstGeom>
          <a:ln w="63500">
            <a:solidFill>
              <a:srgbClr val="0AC8D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1485873"/>
      </p:ext>
    </p:extLst>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0" y="0"/>
            <a:ext cx="826262" cy="6858000"/>
          </a:xfrm>
          <a:prstGeom prst="rect">
            <a:avLst/>
          </a:prstGeom>
          <a:solidFill>
            <a:srgbClr val="C3C1C4">
              <a:alpha val="4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0" y="0"/>
            <a:ext cx="695325" cy="6858000"/>
          </a:xfrm>
          <a:prstGeom prst="rect">
            <a:avLst/>
          </a:prstGeom>
          <a:solidFill>
            <a:srgbClr val="0AC8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p:cNvSpPr txBox="1">
            <a:spLocks/>
          </p:cNvSpPr>
          <p:nvPr/>
        </p:nvSpPr>
        <p:spPr>
          <a:xfrm>
            <a:off x="999108" y="4014321"/>
            <a:ext cx="10936288" cy="1300989"/>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6000" dirty="0">
                <a:solidFill>
                  <a:srgbClr val="22364E"/>
                </a:solidFill>
                <a:latin typeface="Times New Roman" panose="02020603050405020304" pitchFamily="18" charset="0"/>
                <a:ea typeface="Roboto Lt" pitchFamily="2" charset="0"/>
                <a:cs typeface="Times New Roman" panose="02020603050405020304" pitchFamily="18" charset="0"/>
              </a:rPr>
              <a:t>Thank You!</a:t>
            </a:r>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70536" y="535526"/>
            <a:ext cx="7793432" cy="2711465"/>
          </a:xfrm>
          <a:prstGeom prst="rect">
            <a:avLst/>
          </a:prstGeom>
        </p:spPr>
      </p:pic>
      <p:cxnSp>
        <p:nvCxnSpPr>
          <p:cNvPr id="16" name="Straight Connector 15"/>
          <p:cNvCxnSpPr/>
          <p:nvPr/>
        </p:nvCxnSpPr>
        <p:spPr>
          <a:xfrm>
            <a:off x="950912" y="5191126"/>
            <a:ext cx="11032681" cy="0"/>
          </a:xfrm>
          <a:prstGeom prst="line">
            <a:avLst/>
          </a:prstGeom>
          <a:ln w="63500">
            <a:solidFill>
              <a:srgbClr val="0AC8D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12975614"/>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0"/>
            <a:ext cx="2286000" cy="6858000"/>
          </a:xfrm>
          <a:prstGeom prst="rect">
            <a:avLst/>
          </a:prstGeom>
          <a:solidFill>
            <a:srgbClr val="C3C1C4">
              <a:alpha val="4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2" name="Title 1"/>
          <p:cNvSpPr>
            <a:spLocks noGrp="1"/>
          </p:cNvSpPr>
          <p:nvPr>
            <p:ph type="title"/>
          </p:nvPr>
        </p:nvSpPr>
        <p:spPr/>
        <p:txBody>
          <a:bodyPr>
            <a:normAutofit/>
          </a:bodyPr>
          <a:lstStyle/>
          <a:p>
            <a:pPr algn="ctr"/>
            <a:r>
              <a:rPr lang="en-US" sz="4800" dirty="0">
                <a:solidFill>
                  <a:srgbClr val="22364E"/>
                </a:solidFill>
                <a:latin typeface="Times New Roman" panose="02020603050405020304" pitchFamily="18" charset="0"/>
                <a:ea typeface="Roboto Lt" pitchFamily="2" charset="0"/>
                <a:cs typeface="Times New Roman" panose="02020603050405020304" pitchFamily="18" charset="0"/>
              </a:rPr>
              <a:t>Why Sharks Are Endangered?</a:t>
            </a:r>
          </a:p>
        </p:txBody>
      </p:sp>
      <p:sp>
        <p:nvSpPr>
          <p:cNvPr id="3" name="Content Placeholder 2"/>
          <p:cNvSpPr>
            <a:spLocks noGrp="1"/>
          </p:cNvSpPr>
          <p:nvPr>
            <p:ph idx="1"/>
          </p:nvPr>
        </p:nvSpPr>
        <p:spPr>
          <a:xfrm>
            <a:off x="999071" y="1791758"/>
            <a:ext cx="5012267" cy="4674065"/>
          </a:xfrm>
        </p:spPr>
        <p:txBody>
          <a:bodyPr>
            <a:normAutofit/>
          </a:bodyPr>
          <a:lstStyle/>
          <a:p>
            <a:pPr marL="0" indent="0">
              <a:lnSpc>
                <a:spcPct val="150000"/>
              </a:lnSpc>
              <a:buNone/>
            </a:pPr>
            <a:r>
              <a:rPr lang="en-US" sz="2000" dirty="0">
                <a:solidFill>
                  <a:srgbClr val="22364E"/>
                </a:solidFill>
                <a:latin typeface="Times New Roman" panose="02020603050405020304" pitchFamily="18" charset="0"/>
                <a:cs typeface="Times New Roman" panose="02020603050405020304" pitchFamily="18" charset="0"/>
              </a:rPr>
              <a:t>Sharks have been swimming in Earth’s oceans since before the time of the dinosaurs.</a:t>
            </a:r>
          </a:p>
          <a:p>
            <a:pPr marL="0" indent="0">
              <a:lnSpc>
                <a:spcPct val="150000"/>
              </a:lnSpc>
              <a:buNone/>
            </a:pPr>
            <a:r>
              <a:rPr lang="en-US" sz="2000" dirty="0">
                <a:solidFill>
                  <a:srgbClr val="22364E"/>
                </a:solidFill>
                <a:latin typeface="Times New Roman" panose="02020603050405020304" pitchFamily="18" charset="0"/>
                <a:cs typeface="Times New Roman" panose="02020603050405020304" pitchFamily="18" charset="0"/>
              </a:rPr>
              <a:t>In recent years Sharks have faced rapid population declines and most species are considered in danger of extinction. </a:t>
            </a:r>
          </a:p>
          <a:p>
            <a:pPr marL="0" indent="0">
              <a:lnSpc>
                <a:spcPct val="150000"/>
              </a:lnSpc>
              <a:buNone/>
            </a:pPr>
            <a:r>
              <a:rPr lang="en-US" sz="2000" dirty="0">
                <a:solidFill>
                  <a:srgbClr val="22364E"/>
                </a:solidFill>
                <a:latin typeface="Times New Roman" panose="02020603050405020304" pitchFamily="18" charset="0"/>
                <a:cs typeface="Times New Roman" panose="02020603050405020304" pitchFamily="18" charset="0"/>
              </a:rPr>
              <a:t>Sharks are being over-fished to satisfy demand of shark fin soup, Chinese tradition that dates back to the second century B.C. </a:t>
            </a:r>
          </a:p>
          <a:p>
            <a:pPr marL="0" indent="0">
              <a:lnSpc>
                <a:spcPct val="150000"/>
              </a:lnSpc>
              <a:buNone/>
            </a:pPr>
            <a:r>
              <a:rPr lang="en-US" sz="2000" dirty="0">
                <a:solidFill>
                  <a:srgbClr val="22364E"/>
                </a:solidFill>
                <a:latin typeface="Times New Roman" panose="02020603050405020304" pitchFamily="18" charset="0"/>
                <a:cs typeface="Times New Roman" panose="02020603050405020304" pitchFamily="18" charset="0"/>
              </a:rPr>
              <a:t>This leads to the Shark Finning practice.</a:t>
            </a:r>
          </a:p>
        </p:txBody>
      </p:sp>
      <p:cxnSp>
        <p:nvCxnSpPr>
          <p:cNvPr id="5" name="Straight Connector 4"/>
          <p:cNvCxnSpPr/>
          <p:nvPr/>
        </p:nvCxnSpPr>
        <p:spPr>
          <a:xfrm>
            <a:off x="322262" y="1571626"/>
            <a:ext cx="11547475" cy="0"/>
          </a:xfrm>
          <a:prstGeom prst="line">
            <a:avLst/>
          </a:prstGeom>
          <a:ln w="63500">
            <a:solidFill>
              <a:srgbClr val="0AC8D2"/>
            </a:solidFill>
          </a:ln>
        </p:spPr>
        <p:style>
          <a:lnRef idx="1">
            <a:schemeClr val="accent1"/>
          </a:lnRef>
          <a:fillRef idx="0">
            <a:schemeClr val="accent1"/>
          </a:fillRef>
          <a:effectRef idx="0">
            <a:schemeClr val="accent1"/>
          </a:effectRef>
          <a:fontRef idx="minor">
            <a:schemeClr val="tx1"/>
          </a:fontRef>
        </p:style>
      </p:cxnSp>
      <p:pic>
        <p:nvPicPr>
          <p:cNvPr id="2050" name="Picture 2" descr="Image result for shark finni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2000" r="1257"/>
          <a:stretch/>
        </p:blipFill>
        <p:spPr bwMode="auto">
          <a:xfrm>
            <a:off x="6147241" y="1955336"/>
            <a:ext cx="5722496" cy="4518954"/>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Connector 8"/>
          <p:cNvCxnSpPr/>
          <p:nvPr/>
        </p:nvCxnSpPr>
        <p:spPr>
          <a:xfrm>
            <a:off x="768350" y="1124348"/>
            <a:ext cx="0" cy="2895202"/>
          </a:xfrm>
          <a:prstGeom prst="line">
            <a:avLst/>
          </a:prstGeom>
          <a:ln w="63500">
            <a:solidFill>
              <a:srgbClr val="0AC8D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10054086"/>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flipH="1">
            <a:off x="6143625" y="2883098"/>
            <a:ext cx="6048374" cy="1078110"/>
          </a:xfrm>
          <a:prstGeom prst="rect">
            <a:avLst/>
          </a:prstGeom>
          <a:solidFill>
            <a:srgbClr val="C3C1C4">
              <a:alpha val="4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2" name="Title 1"/>
          <p:cNvSpPr>
            <a:spLocks noGrp="1"/>
          </p:cNvSpPr>
          <p:nvPr>
            <p:ph type="title"/>
          </p:nvPr>
        </p:nvSpPr>
        <p:spPr>
          <a:xfrm>
            <a:off x="1041400" y="2220316"/>
            <a:ext cx="10515600" cy="1325563"/>
          </a:xfrm>
        </p:spPr>
        <p:txBody>
          <a:bodyPr>
            <a:normAutofit/>
          </a:bodyPr>
          <a:lstStyle/>
          <a:p>
            <a:pPr algn="r"/>
            <a:r>
              <a:rPr lang="en-US" sz="4800" dirty="0">
                <a:solidFill>
                  <a:srgbClr val="22364E"/>
                </a:solidFill>
                <a:latin typeface="Times New Roman" panose="02020603050405020304" pitchFamily="18" charset="0"/>
                <a:ea typeface="Roboto Lt" pitchFamily="2" charset="0"/>
                <a:cs typeface="Times New Roman" panose="02020603050405020304" pitchFamily="18" charset="0"/>
              </a:rPr>
              <a:t>Shark Finning</a:t>
            </a:r>
          </a:p>
        </p:txBody>
      </p:sp>
      <p:sp>
        <p:nvSpPr>
          <p:cNvPr id="3" name="Content Placeholder 2"/>
          <p:cNvSpPr>
            <a:spLocks noGrp="1"/>
          </p:cNvSpPr>
          <p:nvPr>
            <p:ph idx="1"/>
          </p:nvPr>
        </p:nvSpPr>
        <p:spPr>
          <a:xfrm>
            <a:off x="1447800" y="3961208"/>
            <a:ext cx="10109200" cy="2159000"/>
          </a:xfrm>
        </p:spPr>
        <p:txBody>
          <a:bodyPr>
            <a:normAutofit/>
          </a:bodyPr>
          <a:lstStyle/>
          <a:p>
            <a:pPr marL="0" indent="0" algn="r">
              <a:lnSpc>
                <a:spcPct val="150000"/>
              </a:lnSpc>
              <a:buNone/>
            </a:pPr>
            <a:r>
              <a:rPr lang="en-US" sz="2400" dirty="0">
                <a:solidFill>
                  <a:srgbClr val="22364E"/>
                </a:solidFill>
                <a:latin typeface="Times New Roman" panose="02020603050405020304" pitchFamily="18" charset="0"/>
                <a:cs typeface="Times New Roman" panose="02020603050405020304" pitchFamily="18" charset="0"/>
              </a:rPr>
              <a:t>Shark finning is a cruel practice where after fishing up a shark, it’s killed, their fins are cut off and then whole body thrown back into the sea.</a:t>
            </a:r>
          </a:p>
        </p:txBody>
      </p:sp>
      <p:cxnSp>
        <p:nvCxnSpPr>
          <p:cNvPr id="5" name="Straight Connector 4"/>
          <p:cNvCxnSpPr/>
          <p:nvPr/>
        </p:nvCxnSpPr>
        <p:spPr>
          <a:xfrm>
            <a:off x="609600" y="3422253"/>
            <a:ext cx="10947400" cy="0"/>
          </a:xfrm>
          <a:prstGeom prst="line">
            <a:avLst/>
          </a:prstGeom>
          <a:ln w="63500">
            <a:solidFill>
              <a:srgbClr val="0AC8D2"/>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1006475" y="3030935"/>
            <a:ext cx="0" cy="2863058"/>
          </a:xfrm>
          <a:prstGeom prst="line">
            <a:avLst/>
          </a:prstGeom>
          <a:ln w="63500">
            <a:solidFill>
              <a:srgbClr val="0AC8D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8471800"/>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aWz8RyFzYvs (1)">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7844"/>
          </a:xfrm>
          <a:prstGeom prst="rect">
            <a:avLst/>
          </a:prstGeom>
        </p:spPr>
      </p:pic>
    </p:spTree>
    <p:extLst>
      <p:ext uri="{BB962C8B-B14F-4D97-AF65-F5344CB8AC3E}">
        <p14:creationId xmlns:p14="http://schemas.microsoft.com/office/powerpoint/2010/main" val="1798150713"/>
      </p:ext>
    </p:extLst>
  </p:cSld>
  <p:clrMapOvr>
    <a:masterClrMapping/>
  </p:clrMapOvr>
  <p:transition spd="slow">
    <p:wipe/>
  </p:transition>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3030">
                <p:cTn id="7" fill="hold" display="0">
                  <p:stCondLst>
                    <p:cond delay="indefinite"/>
                  </p:stCondLst>
                </p:cTn>
                <p:tgtEl>
                  <p:spTgt spid="2"/>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flipH="1">
            <a:off x="4123267" y="2883098"/>
            <a:ext cx="8068732" cy="1078110"/>
          </a:xfrm>
          <a:prstGeom prst="rect">
            <a:avLst/>
          </a:prstGeom>
          <a:solidFill>
            <a:srgbClr val="C3C1C4">
              <a:alpha val="4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2" name="Title 1"/>
          <p:cNvSpPr>
            <a:spLocks noGrp="1"/>
          </p:cNvSpPr>
          <p:nvPr>
            <p:ph type="title"/>
          </p:nvPr>
        </p:nvSpPr>
        <p:spPr>
          <a:xfrm>
            <a:off x="1041400" y="2220316"/>
            <a:ext cx="10515600" cy="1325563"/>
          </a:xfrm>
        </p:spPr>
        <p:txBody>
          <a:bodyPr>
            <a:normAutofit/>
          </a:bodyPr>
          <a:lstStyle/>
          <a:p>
            <a:pPr algn="r"/>
            <a:r>
              <a:rPr lang="en-US" sz="4800" dirty="0">
                <a:solidFill>
                  <a:srgbClr val="22364E"/>
                </a:solidFill>
                <a:latin typeface="Times New Roman" panose="02020603050405020304" pitchFamily="18" charset="0"/>
                <a:ea typeface="Roboto Lt" pitchFamily="2" charset="0"/>
                <a:cs typeface="Times New Roman" panose="02020603050405020304" pitchFamily="18" charset="0"/>
              </a:rPr>
              <a:t>Research Questions</a:t>
            </a:r>
          </a:p>
        </p:txBody>
      </p:sp>
      <p:sp>
        <p:nvSpPr>
          <p:cNvPr id="3" name="Content Placeholder 2"/>
          <p:cNvSpPr>
            <a:spLocks noGrp="1"/>
          </p:cNvSpPr>
          <p:nvPr>
            <p:ph idx="1"/>
          </p:nvPr>
        </p:nvSpPr>
        <p:spPr>
          <a:xfrm>
            <a:off x="1447800" y="3961208"/>
            <a:ext cx="10109200" cy="2159000"/>
          </a:xfrm>
        </p:spPr>
        <p:txBody>
          <a:bodyPr>
            <a:normAutofit lnSpcReduction="10000"/>
          </a:bodyPr>
          <a:lstStyle/>
          <a:p>
            <a:pPr>
              <a:lnSpc>
                <a:spcPct val="150000"/>
              </a:lnSpc>
            </a:pPr>
            <a:r>
              <a:rPr lang="en-US" sz="2000" dirty="0">
                <a:solidFill>
                  <a:srgbClr val="22364E"/>
                </a:solidFill>
                <a:latin typeface="Times New Roman" panose="02020603050405020304" pitchFamily="18" charset="0"/>
                <a:cs typeface="Times New Roman" panose="02020603050405020304" pitchFamily="18" charset="0"/>
              </a:rPr>
              <a:t>How to obtain only shark products trade data from global wildlife trade data?</a:t>
            </a:r>
          </a:p>
          <a:p>
            <a:pPr>
              <a:lnSpc>
                <a:spcPct val="150000"/>
              </a:lnSpc>
            </a:pPr>
            <a:r>
              <a:rPr lang="en-US" sz="2000" dirty="0">
                <a:solidFill>
                  <a:srgbClr val="22364E"/>
                </a:solidFill>
                <a:latin typeface="Times New Roman" panose="02020603050405020304" pitchFamily="18" charset="0"/>
                <a:cs typeface="Times New Roman" panose="02020603050405020304" pitchFamily="18" charset="0"/>
              </a:rPr>
              <a:t>How to obtain illegal shark products trade data?</a:t>
            </a:r>
          </a:p>
          <a:p>
            <a:pPr>
              <a:lnSpc>
                <a:spcPct val="150000"/>
              </a:lnSpc>
            </a:pPr>
            <a:r>
              <a:rPr lang="en-US" sz="2000" dirty="0">
                <a:solidFill>
                  <a:srgbClr val="22364E"/>
                </a:solidFill>
                <a:latin typeface="Times New Roman" panose="02020603050405020304" pitchFamily="18" charset="0"/>
                <a:cs typeface="Times New Roman" panose="02020603050405020304" pitchFamily="18" charset="0"/>
              </a:rPr>
              <a:t>Which countries have the most shark fin trade and does the trade affect the population of the shark to the point of being endangered? </a:t>
            </a:r>
          </a:p>
          <a:p>
            <a:pPr>
              <a:lnSpc>
                <a:spcPct val="150000"/>
              </a:lnSpc>
            </a:pPr>
            <a:endParaRPr lang="en-US" sz="2000" dirty="0">
              <a:solidFill>
                <a:srgbClr val="22364E"/>
              </a:solidFill>
              <a:latin typeface="Times New Roman" panose="02020603050405020304" pitchFamily="18" charset="0"/>
              <a:cs typeface="Times New Roman" panose="02020603050405020304" pitchFamily="18" charset="0"/>
            </a:endParaRPr>
          </a:p>
        </p:txBody>
      </p:sp>
      <p:cxnSp>
        <p:nvCxnSpPr>
          <p:cNvPr id="5" name="Straight Connector 4"/>
          <p:cNvCxnSpPr/>
          <p:nvPr/>
        </p:nvCxnSpPr>
        <p:spPr>
          <a:xfrm>
            <a:off x="609600" y="3422253"/>
            <a:ext cx="10947400" cy="0"/>
          </a:xfrm>
          <a:prstGeom prst="line">
            <a:avLst/>
          </a:prstGeom>
          <a:ln w="63500">
            <a:solidFill>
              <a:srgbClr val="0AC8D2"/>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1006475" y="3030935"/>
            <a:ext cx="0" cy="2863058"/>
          </a:xfrm>
          <a:prstGeom prst="line">
            <a:avLst/>
          </a:prstGeom>
          <a:ln w="63500">
            <a:solidFill>
              <a:srgbClr val="0AC8D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7948657"/>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0"/>
            <a:ext cx="1066800" cy="6858000"/>
          </a:xfrm>
          <a:prstGeom prst="rect">
            <a:avLst/>
          </a:prstGeom>
          <a:solidFill>
            <a:srgbClr val="C3C1C4">
              <a:alpha val="4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2" name="Title 1"/>
          <p:cNvSpPr>
            <a:spLocks noGrp="1"/>
          </p:cNvSpPr>
          <p:nvPr>
            <p:ph type="title"/>
          </p:nvPr>
        </p:nvSpPr>
        <p:spPr>
          <a:xfrm>
            <a:off x="838199" y="1637440"/>
            <a:ext cx="10515600" cy="1325563"/>
          </a:xfrm>
        </p:spPr>
        <p:txBody>
          <a:bodyPr>
            <a:normAutofit fontScale="90000"/>
          </a:bodyPr>
          <a:lstStyle/>
          <a:p>
            <a:pPr algn="ctr"/>
            <a:r>
              <a:rPr lang="en-US" sz="4800" dirty="0">
                <a:solidFill>
                  <a:srgbClr val="22364E"/>
                </a:solidFill>
                <a:latin typeface="Times New Roman" panose="02020603050405020304" pitchFamily="18" charset="0"/>
                <a:ea typeface="Roboto Lt" pitchFamily="2" charset="0"/>
                <a:cs typeface="Times New Roman" panose="02020603050405020304" pitchFamily="18" charset="0"/>
              </a:rPr>
              <a:t>How to obtain only shark products trade data from global wildlife trade data?</a:t>
            </a:r>
          </a:p>
        </p:txBody>
      </p:sp>
      <p:sp>
        <p:nvSpPr>
          <p:cNvPr id="3" name="Content Placeholder 2"/>
          <p:cNvSpPr>
            <a:spLocks noGrp="1"/>
          </p:cNvSpPr>
          <p:nvPr>
            <p:ph idx="1"/>
          </p:nvPr>
        </p:nvSpPr>
        <p:spPr>
          <a:xfrm>
            <a:off x="1536701" y="3644505"/>
            <a:ext cx="9673166" cy="1731828"/>
          </a:xfrm>
        </p:spPr>
        <p:txBody>
          <a:bodyPr>
            <a:normAutofit/>
          </a:bodyPr>
          <a:lstStyle/>
          <a:p>
            <a:pPr marL="0" indent="0">
              <a:lnSpc>
                <a:spcPct val="150000"/>
              </a:lnSpc>
              <a:buNone/>
            </a:pPr>
            <a:r>
              <a:rPr lang="en-US" sz="2000" dirty="0">
                <a:solidFill>
                  <a:srgbClr val="22364E"/>
                </a:solidFill>
                <a:latin typeface="Times New Roman" panose="02020603050405020304" pitchFamily="18" charset="0"/>
                <a:cs typeface="Times New Roman" panose="02020603050405020304" pitchFamily="18" charset="0"/>
              </a:rPr>
              <a:t>Hypothesis: Named Entity Recognition (</a:t>
            </a:r>
            <a:r>
              <a:rPr lang="en-US" sz="2000" b="1" dirty="0">
                <a:solidFill>
                  <a:srgbClr val="FF0000"/>
                </a:solidFill>
                <a:latin typeface="Times New Roman" panose="02020603050405020304" pitchFamily="18" charset="0"/>
                <a:cs typeface="Times New Roman" panose="02020603050405020304" pitchFamily="18" charset="0"/>
              </a:rPr>
              <a:t>NER</a:t>
            </a:r>
            <a:r>
              <a:rPr lang="en-US" sz="2000" dirty="0">
                <a:solidFill>
                  <a:srgbClr val="22364E"/>
                </a:solidFill>
                <a:latin typeface="Times New Roman" panose="02020603050405020304" pitchFamily="18" charset="0"/>
                <a:cs typeface="Times New Roman" panose="02020603050405020304" pitchFamily="18" charset="0"/>
              </a:rPr>
              <a:t>) trained with full shark taxonomy has higher </a:t>
            </a:r>
            <a:r>
              <a:rPr lang="en-US" sz="2000" b="1" dirty="0">
                <a:solidFill>
                  <a:srgbClr val="FF0000"/>
                </a:solidFill>
                <a:latin typeface="Times New Roman" panose="02020603050405020304" pitchFamily="18" charset="0"/>
                <a:cs typeface="Times New Roman" panose="02020603050405020304" pitchFamily="18" charset="0"/>
              </a:rPr>
              <a:t>F-score</a:t>
            </a:r>
            <a:r>
              <a:rPr lang="en-US" sz="2000" dirty="0">
                <a:solidFill>
                  <a:srgbClr val="22364E"/>
                </a:solidFill>
                <a:latin typeface="Times New Roman" panose="02020603050405020304" pitchFamily="18" charset="0"/>
                <a:cs typeface="Times New Roman" panose="02020603050405020304" pitchFamily="18" charset="0"/>
              </a:rPr>
              <a:t> than string matching algorithm to find only shark trade datasets from </a:t>
            </a:r>
            <a:r>
              <a:rPr lang="en-US" sz="2000" b="1" dirty="0">
                <a:solidFill>
                  <a:srgbClr val="FF0000"/>
                </a:solidFill>
                <a:latin typeface="Times New Roman" panose="02020603050405020304" pitchFamily="18" charset="0"/>
                <a:cs typeface="Times New Roman" panose="02020603050405020304" pitchFamily="18" charset="0"/>
              </a:rPr>
              <a:t>CITES</a:t>
            </a:r>
            <a:r>
              <a:rPr lang="en-US" sz="2000" dirty="0">
                <a:solidFill>
                  <a:srgbClr val="FF0000"/>
                </a:solidFill>
                <a:latin typeface="Times New Roman" panose="02020603050405020304" pitchFamily="18" charset="0"/>
                <a:cs typeface="Times New Roman" panose="02020603050405020304" pitchFamily="18" charset="0"/>
              </a:rPr>
              <a:t> </a:t>
            </a:r>
            <a:r>
              <a:rPr lang="en-US" sz="2000" dirty="0">
                <a:solidFill>
                  <a:srgbClr val="22364E"/>
                </a:solidFill>
                <a:latin typeface="Times New Roman" panose="02020603050405020304" pitchFamily="18" charset="0"/>
                <a:cs typeface="Times New Roman" panose="02020603050405020304" pitchFamily="18" charset="0"/>
              </a:rPr>
              <a:t>global wildlife trade dataset.</a:t>
            </a:r>
          </a:p>
        </p:txBody>
      </p:sp>
      <p:cxnSp>
        <p:nvCxnSpPr>
          <p:cNvPr id="5" name="Straight Connector 4"/>
          <p:cNvCxnSpPr/>
          <p:nvPr/>
        </p:nvCxnSpPr>
        <p:spPr>
          <a:xfrm>
            <a:off x="322262" y="3197226"/>
            <a:ext cx="11547475" cy="0"/>
          </a:xfrm>
          <a:prstGeom prst="line">
            <a:avLst/>
          </a:prstGeom>
          <a:ln w="63500">
            <a:solidFill>
              <a:srgbClr val="0AC8D2"/>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768350" y="2749948"/>
            <a:ext cx="0" cy="2895202"/>
          </a:xfrm>
          <a:prstGeom prst="line">
            <a:avLst/>
          </a:prstGeom>
          <a:ln w="63500">
            <a:solidFill>
              <a:srgbClr val="0AC8D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17926038"/>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flipH="1">
            <a:off x="-1" y="2266949"/>
            <a:ext cx="1943100" cy="4574579"/>
          </a:xfrm>
          <a:prstGeom prst="rect">
            <a:avLst/>
          </a:prstGeom>
          <a:solidFill>
            <a:srgbClr val="C3C1C4">
              <a:alpha val="4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812801" y="2952750"/>
            <a:ext cx="11010899" cy="3167458"/>
          </a:xfrm>
        </p:spPr>
        <p:txBody>
          <a:bodyPr>
            <a:normAutofit/>
          </a:bodyPr>
          <a:lstStyle/>
          <a:p>
            <a:pPr marL="0" indent="0">
              <a:lnSpc>
                <a:spcPct val="150000"/>
              </a:lnSpc>
              <a:buNone/>
            </a:pPr>
            <a:r>
              <a:rPr lang="en-US" sz="2400" dirty="0">
                <a:solidFill>
                  <a:srgbClr val="22364E"/>
                </a:solidFill>
                <a:latin typeface="Times New Roman" panose="02020603050405020304" pitchFamily="18" charset="0"/>
                <a:cs typeface="Times New Roman" panose="02020603050405020304" pitchFamily="18" charset="0"/>
              </a:rPr>
              <a:t>Stanford NER is a Java implementation of a Named Entity Recognizer. Named Entity Recognition (NER) labels sequences of words in a text which are the names of things, such as person and company names, or gene and protein names. It comes with well-engineered feature extractors for Named Entity Recognition, and many options for defining feature extractors.</a:t>
            </a:r>
          </a:p>
        </p:txBody>
      </p:sp>
      <p:cxnSp>
        <p:nvCxnSpPr>
          <p:cNvPr id="5" name="Straight Connector 4"/>
          <p:cNvCxnSpPr/>
          <p:nvPr/>
        </p:nvCxnSpPr>
        <p:spPr>
          <a:xfrm>
            <a:off x="145257" y="2545953"/>
            <a:ext cx="11996737" cy="0"/>
          </a:xfrm>
          <a:prstGeom prst="line">
            <a:avLst/>
          </a:prstGeom>
          <a:ln w="63500">
            <a:solidFill>
              <a:srgbClr val="0AC8D2"/>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463550" y="629494"/>
            <a:ext cx="0" cy="4828331"/>
          </a:xfrm>
          <a:prstGeom prst="line">
            <a:avLst/>
          </a:prstGeom>
          <a:ln w="63500">
            <a:solidFill>
              <a:srgbClr val="0AC8D2"/>
            </a:solidFill>
          </a:ln>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4700" y="629494"/>
            <a:ext cx="11049000" cy="1457325"/>
          </a:xfrm>
          <a:prstGeom prst="rect">
            <a:avLst/>
          </a:prstGeom>
        </p:spPr>
      </p:pic>
    </p:spTree>
    <p:extLst>
      <p:ext uri="{BB962C8B-B14F-4D97-AF65-F5344CB8AC3E}">
        <p14:creationId xmlns:p14="http://schemas.microsoft.com/office/powerpoint/2010/main" val="4270167123"/>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9339" y="171191"/>
            <a:ext cx="10515600" cy="1325563"/>
          </a:xfrm>
        </p:spPr>
        <p:txBody>
          <a:bodyPr>
            <a:normAutofit/>
          </a:bodyPr>
          <a:lstStyle/>
          <a:p>
            <a:pPr algn="ctr"/>
            <a:r>
              <a:rPr lang="en-US" sz="4800" dirty="0">
                <a:solidFill>
                  <a:srgbClr val="22364E"/>
                </a:solidFill>
                <a:latin typeface="Times New Roman" panose="02020603050405020304" pitchFamily="18" charset="0"/>
                <a:ea typeface="Roboto Lt" pitchFamily="2" charset="0"/>
                <a:cs typeface="Times New Roman" panose="02020603050405020304" pitchFamily="18" charset="0"/>
              </a:rPr>
              <a:t>Shark Taxonomy</a:t>
            </a:r>
          </a:p>
        </p:txBody>
      </p:sp>
      <p:pic>
        <p:nvPicPr>
          <p:cNvPr id="4" name="Content Placeholder 3"/>
          <p:cNvPicPr>
            <a:picLocks noGrp="1" noChangeAspect="1"/>
          </p:cNvPicPr>
          <p:nvPr>
            <p:ph idx="1"/>
          </p:nvPr>
        </p:nvPicPr>
        <p:blipFill>
          <a:blip r:embed="rId2"/>
          <a:stretch>
            <a:fillRect/>
          </a:stretch>
        </p:blipFill>
        <p:spPr>
          <a:xfrm>
            <a:off x="643440" y="1896803"/>
            <a:ext cx="10913560" cy="4465326"/>
          </a:xfrm>
          <a:prstGeom prst="rect">
            <a:avLst/>
          </a:prstGeom>
        </p:spPr>
      </p:pic>
      <p:cxnSp>
        <p:nvCxnSpPr>
          <p:cNvPr id="5" name="Straight Connector 4"/>
          <p:cNvCxnSpPr/>
          <p:nvPr/>
        </p:nvCxnSpPr>
        <p:spPr>
          <a:xfrm>
            <a:off x="643439" y="1272915"/>
            <a:ext cx="10947400" cy="0"/>
          </a:xfrm>
          <a:prstGeom prst="line">
            <a:avLst/>
          </a:prstGeom>
          <a:ln w="63500">
            <a:solidFill>
              <a:srgbClr val="0AC8D2"/>
            </a:solidFill>
          </a:ln>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p:cNvPicPr>
          <p:nvPr/>
        </p:nvPicPr>
        <p:blipFill>
          <a:blip r:embed="rId3"/>
          <a:stretch>
            <a:fillRect/>
          </a:stretch>
        </p:blipFill>
        <p:spPr>
          <a:xfrm>
            <a:off x="643439" y="1420552"/>
            <a:ext cx="10913561" cy="476250"/>
          </a:xfrm>
          <a:prstGeom prst="rect">
            <a:avLst/>
          </a:prstGeom>
        </p:spPr>
      </p:pic>
    </p:spTree>
    <p:extLst>
      <p:ext uri="{BB962C8B-B14F-4D97-AF65-F5344CB8AC3E}">
        <p14:creationId xmlns:p14="http://schemas.microsoft.com/office/powerpoint/2010/main" val="3298363010"/>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322262" y="1571626"/>
            <a:ext cx="11547475" cy="0"/>
          </a:xfrm>
          <a:prstGeom prst="line">
            <a:avLst/>
          </a:prstGeom>
          <a:ln w="63500">
            <a:solidFill>
              <a:srgbClr val="0AC8D2"/>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768350" y="1124348"/>
            <a:ext cx="0" cy="2895202"/>
          </a:xfrm>
          <a:prstGeom prst="line">
            <a:avLst/>
          </a:prstGeom>
          <a:ln w="63500">
            <a:solidFill>
              <a:srgbClr val="0AC8D2"/>
            </a:solidFill>
          </a:ln>
        </p:spPr>
        <p:style>
          <a:lnRef idx="1">
            <a:schemeClr val="accent1"/>
          </a:lnRef>
          <a:fillRef idx="0">
            <a:schemeClr val="accent1"/>
          </a:fillRef>
          <a:effectRef idx="0">
            <a:schemeClr val="accent1"/>
          </a:effectRef>
          <a:fontRef idx="minor">
            <a:schemeClr val="tx1"/>
          </a:fontRef>
        </p:style>
      </p:cxnSp>
      <p:pic>
        <p:nvPicPr>
          <p:cNvPr id="1026" name="Picture 2" descr="Image result for cites log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909740" y="266264"/>
            <a:ext cx="1928784" cy="1117089"/>
          </a:xfrm>
          <a:prstGeom prst="rect">
            <a:avLst/>
          </a:prstGeom>
          <a:noFill/>
          <a:extLst>
            <a:ext uri="{909E8E84-426E-40DD-AFC4-6F175D3DCCD1}">
              <a14:hiddenFill xmlns:a14="http://schemas.microsoft.com/office/drawing/2010/main">
                <a:solidFill>
                  <a:srgbClr val="FFFFFF"/>
                </a:solidFill>
              </a14:hiddenFill>
            </a:ext>
          </a:extLst>
        </p:spPr>
      </p:pic>
      <p:sp>
        <p:nvSpPr>
          <p:cNvPr id="10" name="Content Placeholder 2"/>
          <p:cNvSpPr>
            <a:spLocks noGrp="1"/>
          </p:cNvSpPr>
          <p:nvPr>
            <p:ph idx="1"/>
          </p:nvPr>
        </p:nvSpPr>
        <p:spPr>
          <a:xfrm>
            <a:off x="1075941" y="1759900"/>
            <a:ext cx="10186985" cy="2952750"/>
          </a:xfrm>
        </p:spPr>
        <p:txBody>
          <a:bodyPr>
            <a:normAutofit/>
          </a:bodyPr>
          <a:lstStyle/>
          <a:p>
            <a:pPr marL="0" indent="0">
              <a:lnSpc>
                <a:spcPct val="150000"/>
              </a:lnSpc>
              <a:buNone/>
            </a:pPr>
            <a:r>
              <a:rPr lang="en-US" sz="2000" dirty="0">
                <a:solidFill>
                  <a:srgbClr val="22364E"/>
                </a:solidFill>
                <a:latin typeface="Times New Roman" panose="02020603050405020304" pitchFamily="18" charset="0"/>
                <a:cs typeface="Times New Roman" panose="02020603050405020304" pitchFamily="18" charset="0"/>
              </a:rPr>
              <a:t>CITES (the Convention on International Trade in Endangered Species of Wild Fauna and Flora) is an international agreement between governments. Its aim is to ensure that international trade in specimens of wild animals and plants does not threaten their survival.</a:t>
            </a:r>
          </a:p>
          <a:p>
            <a:pPr marL="0" indent="0">
              <a:lnSpc>
                <a:spcPct val="150000"/>
              </a:lnSpc>
              <a:buNone/>
            </a:pPr>
            <a:r>
              <a:rPr lang="en-US" sz="2000" dirty="0">
                <a:solidFill>
                  <a:srgbClr val="22364E"/>
                </a:solidFill>
                <a:latin typeface="Times New Roman" panose="02020603050405020304" pitchFamily="18" charset="0"/>
                <a:cs typeface="Times New Roman" panose="02020603050405020304" pitchFamily="18" charset="0"/>
              </a:rPr>
              <a:t>We are using data from 2005 to 2018</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4440" y="3786164"/>
            <a:ext cx="10048486" cy="2514667"/>
          </a:xfrm>
          <a:prstGeom prst="rect">
            <a:avLst/>
          </a:prstGeom>
        </p:spPr>
      </p:pic>
    </p:spTree>
    <p:extLst>
      <p:ext uri="{BB962C8B-B14F-4D97-AF65-F5344CB8AC3E}">
        <p14:creationId xmlns:p14="http://schemas.microsoft.com/office/powerpoint/2010/main" val="2056582347"/>
      </p:ext>
    </p:extLst>
  </p:cSld>
  <p:clrMapOvr>
    <a:masterClrMapping/>
  </p:clrMapOvr>
  <p:transition spd="slow">
    <p:wipe/>
  </p:transition>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556</TotalTime>
  <Words>861</Words>
  <Application>Microsoft Office PowerPoint</Application>
  <PresentationFormat>Widescreen</PresentationFormat>
  <Paragraphs>62</Paragraphs>
  <Slides>19</Slides>
  <Notes>0</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Arial</vt:lpstr>
      <vt:lpstr>Calibri</vt:lpstr>
      <vt:lpstr>Calibri Light</vt:lpstr>
      <vt:lpstr>Playfair Display</vt:lpstr>
      <vt:lpstr>Times New Roman</vt:lpstr>
      <vt:lpstr>Office Theme</vt:lpstr>
      <vt:lpstr>PowerPoint Presentation</vt:lpstr>
      <vt:lpstr>Why Sharks Are Endangered?</vt:lpstr>
      <vt:lpstr>Shark Finning</vt:lpstr>
      <vt:lpstr>PowerPoint Presentation</vt:lpstr>
      <vt:lpstr>Research Questions</vt:lpstr>
      <vt:lpstr>How to obtain only shark products trade data from global wildlife trade data?</vt:lpstr>
      <vt:lpstr>PowerPoint Presentation</vt:lpstr>
      <vt:lpstr>Shark Taxonomy</vt:lpstr>
      <vt:lpstr>PowerPoint Presentation</vt:lpstr>
      <vt:lpstr>F1-score</vt:lpstr>
      <vt:lpstr>How to obtain illegal shark fin trade data?</vt:lpstr>
      <vt:lpstr>PowerPoint Presentation</vt:lpstr>
      <vt:lpstr>Which countries have the most shark fin trade and does the trade affect the population of the shark to the point of being endangered? </vt:lpstr>
      <vt:lpstr>IUCN Redlist</vt:lpstr>
      <vt:lpstr>Visualization of Results</vt:lpstr>
      <vt:lpstr>PowerPoint Presentation</vt:lpstr>
      <vt:lpstr>PowerPoint Presentation</vt:lpstr>
      <vt:lpstr>Responsibilities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MARSHA</dc:creator>
  <cp:lastModifiedBy>Koustav</cp:lastModifiedBy>
  <cp:revision>75</cp:revision>
  <dcterms:created xsi:type="dcterms:W3CDTF">2019-04-07T14:57:53Z</dcterms:created>
  <dcterms:modified xsi:type="dcterms:W3CDTF">2021-08-24T17:14:40Z</dcterms:modified>
</cp:coreProperties>
</file>